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7"/>
  </p:notesMasterIdLst>
  <p:handoutMasterIdLst>
    <p:handoutMasterId r:id="rId48"/>
  </p:handoutMasterIdLst>
  <p:sldIdLst>
    <p:sldId id="603" r:id="rId5"/>
    <p:sldId id="2147483570" r:id="rId6"/>
    <p:sldId id="2147483569" r:id="rId7"/>
    <p:sldId id="2147483518" r:id="rId8"/>
    <p:sldId id="2147483519" r:id="rId9"/>
    <p:sldId id="2147483521" r:id="rId10"/>
    <p:sldId id="2147483522" r:id="rId11"/>
    <p:sldId id="2147483587" r:id="rId12"/>
    <p:sldId id="2147483483" r:id="rId13"/>
    <p:sldId id="2147483567" r:id="rId14"/>
    <p:sldId id="2147483568" r:id="rId15"/>
    <p:sldId id="2147483572" r:id="rId16"/>
    <p:sldId id="2147483586" r:id="rId17"/>
    <p:sldId id="2147483571" r:id="rId18"/>
    <p:sldId id="2147483583" r:id="rId19"/>
    <p:sldId id="2147483573" r:id="rId20"/>
    <p:sldId id="2147483584" r:id="rId21"/>
    <p:sldId id="2147483575" r:id="rId22"/>
    <p:sldId id="2147483585" r:id="rId23"/>
    <p:sldId id="2147483588" r:id="rId24"/>
    <p:sldId id="2500" r:id="rId25"/>
    <p:sldId id="2147483582" r:id="rId26"/>
    <p:sldId id="2147483547" r:id="rId27"/>
    <p:sldId id="2147483559" r:id="rId28"/>
    <p:sldId id="2147483543" r:id="rId29"/>
    <p:sldId id="2147483549" r:id="rId30"/>
    <p:sldId id="2147483561" r:id="rId31"/>
    <p:sldId id="2147483589" r:id="rId32"/>
    <p:sldId id="2147483563" r:id="rId33"/>
    <p:sldId id="2147483564" r:id="rId34"/>
    <p:sldId id="2147483554" r:id="rId35"/>
    <p:sldId id="2147483556" r:id="rId36"/>
    <p:sldId id="2147483560" r:id="rId37"/>
    <p:sldId id="2147483551" r:id="rId38"/>
    <p:sldId id="2147483557" r:id="rId39"/>
    <p:sldId id="2147483566" r:id="rId40"/>
    <p:sldId id="2516" r:id="rId41"/>
    <p:sldId id="16777092" r:id="rId42"/>
    <p:sldId id="2147483520" r:id="rId43"/>
    <p:sldId id="2147483546" r:id="rId44"/>
    <p:sldId id="582" r:id="rId45"/>
    <p:sldId id="2419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 autoAdjust="0"/>
    <p:restoredTop sz="96419" autoAdjust="0"/>
  </p:normalViewPr>
  <p:slideViewPr>
    <p:cSldViewPr snapToGrid="0" snapToObjects="1">
      <p:cViewPr varScale="1">
        <p:scale>
          <a:sx n="122" d="100"/>
          <a:sy n="122" d="100"/>
        </p:scale>
        <p:origin x="208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7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67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928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hyperlink" Target="https://www.bilibili.com/video/BV1TUtjepEcd/?spm_id_from=333.337.search-card.all.click&amp;vd_source=26de035c60e6c7f810371fdfd13d14b6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beyondtech.us/blogs/beyond-blog/google-finnish-data-cent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titanrecruitment.com.au/blog/2018/08/are-underwater-datacentres-the-futur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023E3B-0ED4-7882-BB29-F08865C6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2393879" y="2749693"/>
            <a:ext cx="7530957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服务器降温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风冷拼了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CB17A5F2-E723-5713-5303-00FAD0EA3A51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EB5E49-47C7-170A-BFFB-D615CDE970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13361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13" b="1563"/>
          <a:stretch/>
        </p:blipFill>
        <p:spPr>
          <a:xfrm>
            <a:off x="623636" y="2175642"/>
            <a:ext cx="8551896" cy="3310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Helvetica" pitchFamily="2" charset="0"/>
              </a:rPr>
              <a:t>服务器散热</a:t>
            </a:r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有多少烧钱</a:t>
            </a:r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9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9097D1-CBC2-60D6-FC7D-E0169416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概念解析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B1177FA-74A0-8B99-8332-AB7D6E337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什么是</a:t>
            </a:r>
            <a:r>
              <a:rPr lang="en-US" altLang="zh-CN" sz="2400" b="1" dirty="0">
                <a:solidFill>
                  <a:srgbClr val="C00000"/>
                </a:solidFill>
              </a:rPr>
              <a:t> PUE</a:t>
            </a:r>
            <a:r>
              <a:rPr lang="zh-CN" altLang="en-US" sz="2400" b="1" dirty="0">
                <a:solidFill>
                  <a:srgbClr val="C00000"/>
                </a:solidFill>
              </a:rPr>
              <a:t>？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en" altLang="zh-CN" dirty="0"/>
              <a:t>PUE</a:t>
            </a:r>
            <a:r>
              <a:rPr lang="zh-CN" altLang="en-US" dirty="0"/>
              <a:t>，</a:t>
            </a:r>
            <a:r>
              <a:rPr lang="en" altLang="zh-CN" dirty="0"/>
              <a:t>Power Usage Effectiveness</a:t>
            </a:r>
            <a:r>
              <a:rPr lang="zh-CN" altLang="en-US" dirty="0"/>
              <a:t> 电能使用效率，衡量数据中心能源效率关键指标。</a:t>
            </a:r>
            <a:endParaRPr lang="en-US" altLang="zh-CN" dirty="0"/>
          </a:p>
          <a:p>
            <a:r>
              <a:rPr lang="en" altLang="zh-CN" dirty="0"/>
              <a:t>PUE = </a:t>
            </a:r>
            <a:r>
              <a:rPr lang="zh-CN" altLang="en-US" dirty="0"/>
              <a:t>数据中心总能耗 </a:t>
            </a:r>
            <a:r>
              <a:rPr lang="en-US" altLang="zh-CN" dirty="0"/>
              <a:t>/ </a:t>
            </a:r>
            <a:r>
              <a:rPr lang="en" altLang="zh-CN" dirty="0"/>
              <a:t>IT</a:t>
            </a:r>
            <a:r>
              <a:rPr lang="zh-CN" altLang="en-US" dirty="0"/>
              <a:t>设备能耗</a:t>
            </a:r>
            <a:endParaRPr lang="en-US" altLang="zh-CN" dirty="0"/>
          </a:p>
          <a:p>
            <a:r>
              <a:rPr lang="en" altLang="zh-CN" dirty="0"/>
              <a:t>PUE</a:t>
            </a:r>
            <a:r>
              <a:rPr lang="zh-CN" altLang="en-US" dirty="0"/>
              <a:t>值越接近</a:t>
            </a:r>
            <a:r>
              <a:rPr lang="en-US" altLang="zh-CN" dirty="0"/>
              <a:t>1.0</a:t>
            </a:r>
            <a:r>
              <a:rPr lang="zh-CN" altLang="en-US" dirty="0"/>
              <a:t>，说明</a:t>
            </a:r>
            <a:r>
              <a:rPr lang="en-US" altLang="zh-CN" dirty="0"/>
              <a:t>DC</a:t>
            </a:r>
            <a:r>
              <a:rPr lang="zh-CN" altLang="en-US" dirty="0"/>
              <a:t>能源效率越高，用于制冷和供电等非</a:t>
            </a:r>
            <a:r>
              <a:rPr lang="en" altLang="zh-CN" dirty="0"/>
              <a:t>IT</a:t>
            </a:r>
            <a:r>
              <a:rPr lang="zh-CN" altLang="en-US" dirty="0"/>
              <a:t>设备开销越少。</a:t>
            </a:r>
          </a:p>
        </p:txBody>
      </p:sp>
    </p:spTree>
    <p:extLst>
      <p:ext uri="{BB962C8B-B14F-4D97-AF65-F5344CB8AC3E}">
        <p14:creationId xmlns:p14="http://schemas.microsoft.com/office/powerpoint/2010/main" val="233134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9097D1-CBC2-60D6-FC7D-E0169416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概念解析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B1177FA-74A0-8B99-8332-AB7D6E337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什么是结温 ？</a:t>
            </a:r>
            <a:endParaRPr lang="en-US" altLang="zh-CN" dirty="0"/>
          </a:p>
          <a:p>
            <a:r>
              <a:rPr lang="zh-CN" altLang="en-US" dirty="0"/>
              <a:t>结温 </a:t>
            </a:r>
            <a:r>
              <a:rPr lang="en" altLang="zh-CN" dirty="0"/>
              <a:t>Junction Temperature, </a:t>
            </a:r>
            <a:r>
              <a:rPr lang="zh-CN" altLang="en-US" dirty="0"/>
              <a:t>记为 </a:t>
            </a:r>
            <a:r>
              <a:rPr lang="en" altLang="zh-CN" dirty="0" err="1"/>
              <a:t>Tj</a:t>
            </a:r>
            <a:r>
              <a:rPr lang="zh-CN" altLang="en-US" dirty="0"/>
              <a:t>，半导体器件内部最热点温度，特别是晶体管</a:t>
            </a:r>
            <a:r>
              <a:rPr lang="en" altLang="zh-CN" dirty="0"/>
              <a:t>PN</a:t>
            </a:r>
            <a:r>
              <a:rPr lang="zh-CN" altLang="en-US" dirty="0"/>
              <a:t>结处温度。控制结温是电子设备设计和散热管理的核心任务。</a:t>
            </a:r>
            <a:endParaRPr lang="en-US" altLang="zh-CN" dirty="0"/>
          </a:p>
          <a:p>
            <a:r>
              <a:rPr lang="zh-CN" altLang="en-US" dirty="0"/>
              <a:t>衡量芯片内部热量积累和散热效果关键参数，对于确保芯片的稳定运行和可靠性至关重要。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098" name="Picture 2" descr="Sitara MCU 热设计">
            <a:extLst>
              <a:ext uri="{FF2B5EF4-FFF2-40B4-BE49-F238E27FC236}">
                <a16:creationId xmlns:a16="http://schemas.microsoft.com/office/drawing/2014/main" id="{15665FE7-9AC9-218B-989F-9A7B57BD9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5" y="4056992"/>
            <a:ext cx="2972592" cy="215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怎样检测igbt模块的结温- 怎样检测igbt模块的结温">
            <a:extLst>
              <a:ext uri="{FF2B5EF4-FFF2-40B4-BE49-F238E27FC236}">
                <a16:creationId xmlns:a16="http://schemas.microsoft.com/office/drawing/2014/main" id="{D7E00566-0164-6ACA-E818-8EF75FADC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94" y="4013152"/>
            <a:ext cx="3373821" cy="224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2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F7D2B0-3592-1F7B-F0C0-16ABE967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服务器耗电比例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B47592-9988-11C7-4C51-A7187298A8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数据中心 </a:t>
            </a:r>
            <a:r>
              <a:rPr lang="en-US" altLang="zh-CN" dirty="0"/>
              <a:t>DC</a:t>
            </a:r>
            <a:r>
              <a:rPr lang="zh-CN" altLang="en-US" dirty="0"/>
              <a:t> 用能部分为 </a:t>
            </a:r>
            <a:r>
              <a:rPr lang="en" altLang="zh-CN" dirty="0"/>
              <a:t>IT</a:t>
            </a:r>
            <a:r>
              <a:rPr lang="zh-CN" altLang="en-US" dirty="0"/>
              <a:t> 设备（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交换机）、制冷系统、供配电系统、照明及其它。</a:t>
            </a:r>
            <a:endParaRPr lang="en-US" altLang="zh-CN" dirty="0"/>
          </a:p>
          <a:p>
            <a:r>
              <a:rPr lang="zh-CN" altLang="en-US" dirty="0"/>
              <a:t>其中制冷是 </a:t>
            </a:r>
            <a:r>
              <a:rPr lang="en" altLang="zh-CN" dirty="0"/>
              <a:t>IT</a:t>
            </a:r>
            <a:r>
              <a:rPr lang="zh-CN" altLang="en-US" dirty="0"/>
              <a:t> 设备外最大耗能源。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PUE</a:t>
            </a:r>
            <a:r>
              <a:rPr lang="en-US" altLang="zh-CN" dirty="0"/>
              <a:t>=1.5</a:t>
            </a:r>
            <a:r>
              <a:rPr lang="zh-CN" altLang="en-US" dirty="0"/>
              <a:t> </a:t>
            </a:r>
            <a:r>
              <a:rPr lang="en-US" altLang="zh-CN" dirty="0"/>
              <a:t>DC</a:t>
            </a:r>
            <a:r>
              <a:rPr lang="zh-CN" altLang="en-US" dirty="0"/>
              <a:t> 为例，</a:t>
            </a:r>
            <a:r>
              <a:rPr lang="en" altLang="zh-CN" dirty="0"/>
              <a:t>IT</a:t>
            </a:r>
            <a:r>
              <a:rPr lang="zh-CN" altLang="en-US" dirty="0"/>
              <a:t> 设备耗能约占 </a:t>
            </a:r>
            <a:r>
              <a:rPr lang="en-US" altLang="zh-CN" dirty="0"/>
              <a:t>67%</a:t>
            </a:r>
            <a:r>
              <a:rPr lang="zh-CN" altLang="en-US" dirty="0"/>
              <a:t>，制冷系统约占 </a:t>
            </a:r>
            <a:r>
              <a:rPr lang="en-US" altLang="zh-CN" dirty="0"/>
              <a:t>27%</a:t>
            </a:r>
            <a:r>
              <a:rPr lang="zh-CN" altLang="en-US" dirty="0"/>
              <a:t>，供配电系统约占 </a:t>
            </a:r>
            <a:r>
              <a:rPr lang="en-US" altLang="zh-CN" dirty="0"/>
              <a:t>5%</a:t>
            </a:r>
            <a:r>
              <a:rPr lang="zh-CN" altLang="en-US" dirty="0"/>
              <a:t>，照明及其它约占 </a:t>
            </a:r>
            <a:r>
              <a:rPr lang="en-US" altLang="zh-CN" dirty="0"/>
              <a:t>1%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074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51D744-7EBE-490C-9BBE-EEE8B7A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中美数据中心情况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081E38-3953-BDBF-E496-60C345CBB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截至 </a:t>
            </a:r>
            <a:r>
              <a:rPr lang="en-US" altLang="zh-CN" dirty="0"/>
              <a:t>2023 </a:t>
            </a:r>
            <a:r>
              <a:rPr lang="zh-CN" altLang="en-US" dirty="0"/>
              <a:t>年 </a:t>
            </a:r>
            <a:r>
              <a:rPr lang="en-US" altLang="zh-CN" dirty="0"/>
              <a:t>12 </a:t>
            </a:r>
            <a:r>
              <a:rPr lang="zh-CN" altLang="en-US" dirty="0"/>
              <a:t>月，全球约有 </a:t>
            </a:r>
            <a:r>
              <a:rPr lang="en-US" altLang="zh-CN" dirty="0"/>
              <a:t>8000+ </a:t>
            </a:r>
            <a:r>
              <a:rPr lang="zh-CN" altLang="en-US" dirty="0"/>
              <a:t>数据中心 </a:t>
            </a:r>
            <a:r>
              <a:rPr lang="en-US" altLang="zh-CN" dirty="0"/>
              <a:t>DC</a:t>
            </a:r>
            <a:r>
              <a:rPr lang="zh-CN" altLang="en-US" dirty="0"/>
              <a:t>。其中美国拥有 </a:t>
            </a:r>
            <a:r>
              <a:rPr lang="en-US" altLang="zh-CN" dirty="0"/>
              <a:t>30%</a:t>
            </a:r>
            <a:r>
              <a:rPr lang="zh-CN" altLang="en-US" dirty="0"/>
              <a:t>，比世界上任何其他国家都多，这意味着世界上大约一半 </a:t>
            </a:r>
            <a:r>
              <a:rPr lang="en-US" altLang="zh-CN" dirty="0"/>
              <a:t>DC</a:t>
            </a:r>
            <a:r>
              <a:rPr lang="zh-CN" altLang="en-US" dirty="0"/>
              <a:t> 都位于美国。在美国，预计</a:t>
            </a:r>
            <a:r>
              <a:rPr lang="en-US" altLang="zh-CN" dirty="0"/>
              <a:t> DC </a:t>
            </a:r>
            <a:r>
              <a:rPr lang="zh-CN" altLang="en-US" dirty="0"/>
              <a:t>电力消耗量将从 </a:t>
            </a:r>
            <a:r>
              <a:rPr lang="en-US" altLang="zh-CN" dirty="0"/>
              <a:t>2022 </a:t>
            </a:r>
            <a:r>
              <a:rPr lang="zh-CN" altLang="en-US" dirty="0"/>
              <a:t>年的 </a:t>
            </a:r>
            <a:r>
              <a:rPr lang="en-US" altLang="zh-CN" dirty="0"/>
              <a:t>200</a:t>
            </a:r>
            <a:r>
              <a:rPr lang="en" altLang="zh-CN" dirty="0"/>
              <a:t>TWh </a:t>
            </a:r>
            <a:r>
              <a:rPr lang="zh-CN" altLang="en-US" dirty="0"/>
              <a:t>增加到 </a:t>
            </a:r>
            <a:r>
              <a:rPr lang="en-US" altLang="zh-CN" dirty="0"/>
              <a:t>2026 </a:t>
            </a:r>
            <a:r>
              <a:rPr lang="zh-CN" altLang="en-US" dirty="0"/>
              <a:t>年的 </a:t>
            </a:r>
            <a:r>
              <a:rPr lang="en-US" altLang="zh-CN" dirty="0"/>
              <a:t>260</a:t>
            </a:r>
            <a:r>
              <a:rPr lang="en" altLang="zh-CN" dirty="0"/>
              <a:t>TWh</a:t>
            </a:r>
            <a:r>
              <a:rPr lang="zh-CN" altLang="en" dirty="0"/>
              <a:t>，</a:t>
            </a:r>
            <a:r>
              <a:rPr lang="zh-CN" altLang="en-US" dirty="0"/>
              <a:t>约占全国总用电量的 </a:t>
            </a:r>
            <a:r>
              <a:rPr lang="en-US" altLang="zh-CN" dirty="0"/>
              <a:t>6%</a:t>
            </a:r>
            <a:r>
              <a:rPr lang="zh-CN" altLang="en-US" dirty="0"/>
              <a:t>。</a:t>
            </a:r>
          </a:p>
          <a:p>
            <a:endParaRPr lang="en-US" altLang="zh-CN" dirty="0"/>
          </a:p>
          <a:p>
            <a:r>
              <a:rPr lang="en-US" altLang="zh-CN" dirty="0"/>
              <a:t>2023 </a:t>
            </a:r>
            <a:r>
              <a:rPr lang="zh-CN" altLang="en-US" dirty="0"/>
              <a:t>年全球</a:t>
            </a:r>
            <a:r>
              <a:rPr lang="en-US" altLang="zh-CN" dirty="0"/>
              <a:t> DC </a:t>
            </a:r>
            <a:r>
              <a:rPr lang="zh-CN" altLang="en-US" dirty="0"/>
              <a:t>电力消耗量为 </a:t>
            </a:r>
            <a:r>
              <a:rPr lang="en-US" altLang="zh-CN" dirty="0"/>
              <a:t>460</a:t>
            </a:r>
            <a:r>
              <a:rPr lang="zh-CN" altLang="en-US" dirty="0"/>
              <a:t> 太瓦时 </a:t>
            </a:r>
            <a:r>
              <a:rPr lang="en" altLang="zh-CN" dirty="0"/>
              <a:t>TWh </a:t>
            </a:r>
            <a:r>
              <a:rPr lang="zh-CN" altLang="en-US" dirty="0"/>
              <a:t>，比 </a:t>
            </a:r>
            <a:r>
              <a:rPr lang="en-US" altLang="zh-CN" dirty="0"/>
              <a:t>2022</a:t>
            </a:r>
            <a:r>
              <a:rPr lang="zh-CN" altLang="en-US" dirty="0"/>
              <a:t> 增长约 </a:t>
            </a:r>
            <a:r>
              <a:rPr lang="en-US" altLang="zh-CN" dirty="0"/>
              <a:t>15-19%</a:t>
            </a:r>
            <a:r>
              <a:rPr lang="zh-CN" altLang="en-US" dirty="0"/>
              <a:t>。平均每个</a:t>
            </a:r>
            <a:r>
              <a:rPr lang="en-US" altLang="zh-CN" dirty="0"/>
              <a:t> DC </a:t>
            </a:r>
            <a:r>
              <a:rPr lang="zh-CN" altLang="en-US" dirty="0"/>
              <a:t>能源消耗相当于 </a:t>
            </a:r>
            <a:r>
              <a:rPr lang="en-US" altLang="zh-CN" dirty="0"/>
              <a:t>25,000 </a:t>
            </a:r>
            <a:r>
              <a:rPr lang="zh-CN" altLang="en-US" dirty="0"/>
              <a:t>户家庭能源。</a:t>
            </a:r>
            <a:r>
              <a:rPr lang="en-US" altLang="zh-CN" dirty="0"/>
              <a:t>2024</a:t>
            </a:r>
            <a:r>
              <a:rPr lang="zh-CN" altLang="en-US" dirty="0"/>
              <a:t> 年 </a:t>
            </a:r>
            <a:r>
              <a:rPr lang="en-US" altLang="zh-CN" dirty="0"/>
              <a:t>DC</a:t>
            </a:r>
            <a:r>
              <a:rPr lang="zh-CN" altLang="en-US" dirty="0"/>
              <a:t> 约占全球用电量 </a:t>
            </a:r>
            <a:r>
              <a:rPr lang="en-US" altLang="zh-CN" dirty="0"/>
              <a:t>1.5%</a:t>
            </a:r>
            <a:r>
              <a:rPr lang="zh-CN" altLang="en-US" dirty="0"/>
              <a:t>，</a:t>
            </a:r>
            <a:r>
              <a:rPr lang="en-US" altLang="zh-CN" dirty="0"/>
              <a:t>500</a:t>
            </a:r>
            <a:r>
              <a:rPr lang="zh-CN" altLang="en-US" dirty="0"/>
              <a:t> 太瓦时。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796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51D744-7EBE-490C-9BBE-EEE8B7A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中美数据中心情况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081E38-3953-BDBF-E496-60C345CBB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中国以 </a:t>
            </a:r>
            <a:r>
              <a:rPr lang="en-US" altLang="zh-CN" dirty="0"/>
              <a:t>449</a:t>
            </a:r>
            <a:r>
              <a:rPr lang="zh-CN" altLang="en-US" dirty="0"/>
              <a:t> 个 </a:t>
            </a:r>
            <a:r>
              <a:rPr lang="en-US" altLang="zh-CN" dirty="0"/>
              <a:t>DC</a:t>
            </a:r>
            <a:r>
              <a:rPr lang="zh-CN" altLang="en-US" dirty="0"/>
              <a:t> 数量位居亚太之首。国际能源署（</a:t>
            </a:r>
            <a:r>
              <a:rPr lang="en" altLang="zh-CN" dirty="0"/>
              <a:t>IEA</a:t>
            </a:r>
            <a:r>
              <a:rPr lang="zh-CN" altLang="en" dirty="0"/>
              <a:t>）</a:t>
            </a:r>
            <a:r>
              <a:rPr lang="zh-CN" altLang="en-US" dirty="0"/>
              <a:t>最新报告显示，</a:t>
            </a:r>
            <a:r>
              <a:rPr lang="en-US" altLang="zh-CN" dirty="0"/>
              <a:t>2024</a:t>
            </a:r>
            <a:r>
              <a:rPr lang="zh-CN" altLang="en-US" dirty="0"/>
              <a:t>年中国 </a:t>
            </a:r>
            <a:r>
              <a:rPr lang="en-US" altLang="zh-CN" dirty="0"/>
              <a:t>DC</a:t>
            </a:r>
            <a:r>
              <a:rPr lang="zh-CN" altLang="en-US" dirty="0"/>
              <a:t> 用电量已占全球 </a:t>
            </a:r>
            <a:r>
              <a:rPr lang="en-US" altLang="zh-CN" dirty="0"/>
              <a:t>DC</a:t>
            </a:r>
            <a:r>
              <a:rPr lang="zh-CN" altLang="en-US" dirty="0"/>
              <a:t> 用电总量 </a:t>
            </a:r>
            <a:r>
              <a:rPr lang="en-US" altLang="zh-CN" dirty="0"/>
              <a:t>25%</a:t>
            </a:r>
            <a:r>
              <a:rPr lang="zh-CN" altLang="en-US" dirty="0"/>
              <a:t>（</a:t>
            </a:r>
            <a:r>
              <a:rPr lang="en-US" altLang="zh-CN" dirty="0"/>
              <a:t>1000</a:t>
            </a:r>
            <a:r>
              <a:rPr lang="zh-CN" altLang="en-US" dirty="0"/>
              <a:t>亿度电），仅次美国全球第二大电力消耗国。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" altLang="zh-CN" sz="2800" dirty="0"/>
              <a:t>PUE=1.5</a:t>
            </a:r>
            <a:r>
              <a:rPr lang="zh-CN" altLang="en-US" sz="2800" dirty="0"/>
              <a:t> </a:t>
            </a:r>
            <a:r>
              <a:rPr lang="en-US" altLang="zh-CN" sz="2800" dirty="0"/>
              <a:t>-&gt;</a:t>
            </a:r>
            <a:r>
              <a:rPr lang="zh-CN" altLang="en-US" sz="2800" dirty="0"/>
              <a:t>  全年的耗电量 </a:t>
            </a:r>
            <a:r>
              <a:rPr lang="en-US" altLang="zh-CN" sz="2800" dirty="0"/>
              <a:t>-&gt;</a:t>
            </a:r>
            <a:r>
              <a:rPr lang="zh-CN" altLang="en-US" sz="2800" dirty="0"/>
              <a:t> 三峡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103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6532E75-4C84-4A03-B1FB-B66BC2B5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环保少女</a:t>
            </a:r>
          </a:p>
        </p:txBody>
      </p:sp>
      <p:pic>
        <p:nvPicPr>
          <p:cNvPr id="1026" name="Picture 2" descr="瑞典环保少女洒泪致辞福斯新闻：「神经病！」 | SBS Chinese">
            <a:extLst>
              <a:ext uri="{FF2B5EF4-FFF2-40B4-BE49-F238E27FC236}">
                <a16:creationId xmlns:a16="http://schemas.microsoft.com/office/drawing/2014/main" id="{B08E5949-E935-300F-B7F1-D47E94BC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5" y="1444065"/>
            <a:ext cx="8232738" cy="463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61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D27CE31-A7C3-7AFF-EAA8-8B40D2FA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害怕环保少女指责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ABA645-B95E-4466-CE24-378C326271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kumimoji="1" lang="zh-CN" altLang="en-US" sz="4000" dirty="0"/>
              <a:t>南贵 </a:t>
            </a:r>
            <a:r>
              <a:rPr kumimoji="1" lang="en-US" altLang="zh-CN" sz="4000" dirty="0"/>
              <a:t>vs</a:t>
            </a:r>
            <a:r>
              <a:rPr kumimoji="1" lang="zh-CN" altLang="en-US" sz="4000" dirty="0"/>
              <a:t> 北乌</a:t>
            </a:r>
            <a:endParaRPr kumimoji="1"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90908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19E90-D714-532E-BB7C-970AA9BC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46C170-E989-69F9-D761-C556A8325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亲耳听过大规模风冷服务器的噪音吗？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你知道风冷中的空调等设备占了多少电力吗？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为啥风冷仍然是当前</a:t>
            </a:r>
            <a:r>
              <a:rPr lang="en-US" altLang="zh-CN" sz="2400" dirty="0"/>
              <a:t> DC </a:t>
            </a:r>
            <a:r>
              <a:rPr lang="zh-CN" altLang="en-US" sz="2400" dirty="0"/>
              <a:t>的主流？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关于</a:t>
            </a:r>
            <a:r>
              <a:rPr lang="en-US" altLang="zh-CN" sz="2400" dirty="0"/>
              <a:t> L0</a:t>
            </a:r>
            <a:r>
              <a:rPr lang="zh-CN" altLang="en-US" sz="2400" dirty="0"/>
              <a:t> 层投资电力还是液冷？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0690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9420833-CFE5-5DA4-D288-2F063180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服务器丢到大山沟里面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093091-12E1-51E5-88C7-952BAD42B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蘋果中國（貴安）數據中心是蘋果公司在美國和歐洲之後設立的第三個數據中心</a:t>
            </a:r>
            <a:endParaRPr lang="en-US" altLang="zh-CN" dirty="0"/>
          </a:p>
          <a:p>
            <a:r>
              <a:rPr lang="zh-CN" altLang="en-US" dirty="0"/>
              <a:t>以“算”提“质” 中国移动内蒙古公司加速培育发展以算力为代表的新质生产力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5A7D151-F288-24AC-A5F8-C4D3A993E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8381" y="2632732"/>
            <a:ext cx="5706698" cy="3374778"/>
          </a:xfrm>
          <a:prstGeom prst="roundRect">
            <a:avLst>
              <a:gd name="adj" fmla="val 64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华为云全球最大数据中心正式投入使用--贵州频道--人民网">
            <a:extLst>
              <a:ext uri="{FF2B5EF4-FFF2-40B4-BE49-F238E27FC236}">
                <a16:creationId xmlns:a16="http://schemas.microsoft.com/office/drawing/2014/main" id="{7365D27E-119D-2151-8AFC-A4B5A7247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391684" y="2632732"/>
            <a:ext cx="5332984" cy="3374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4659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Helvetica" pitchFamily="2" charset="0"/>
              </a:rPr>
              <a:t>服务器风冷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挑战与设计原则</a:t>
            </a:r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B7A2F6-F326-8C5E-1131-D32BB11E1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风冷技术优点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14C5287-833D-C942-93DA-E5334F3BB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效率高：</a:t>
            </a:r>
            <a:r>
              <a:rPr lang="zh-CN" altLang="en-US" sz="1800" dirty="0"/>
              <a:t>风冷散热利用风扇将空气不断循环，使得热量能够迅速被带走，从而达到降温效果。相对传统的水冷散热技术而言，风冷技术的效率也更高。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成本低：</a:t>
            </a:r>
            <a:r>
              <a:rPr lang="zh-CN" altLang="en-US" sz="1800" dirty="0"/>
              <a:t>在采用传统的水冷散热技术时，需要额外投资建造冷却塔或冷却设备，大幅增加了系统的成本。风冷只需安装相应风扇、空调等散热设备即可，不需要新增额外投资。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可靠性高：</a:t>
            </a:r>
            <a:r>
              <a:rPr lang="zh-CN" altLang="en-US" sz="1800" dirty="0"/>
              <a:t>风冷系统中只需要安装风扇、空调等设备，液冷中较为复杂的管路、阀门等设备可减少或免去，从而减少可能存在故障点，提高了系统可靠性。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环保：</a:t>
            </a:r>
            <a:r>
              <a:rPr lang="zh-CN" altLang="en-US" sz="1800" dirty="0"/>
              <a:t>相比起水冷散热不会产生额外水污染，而且也不需要大量消耗能源。同时，由于无需使用任何化学药品，对环境也不会造成二次污染。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易维护：</a:t>
            </a:r>
            <a:r>
              <a:rPr lang="zh-CN" altLang="en-US" sz="1800" dirty="0"/>
              <a:t>结构上简单，维护工作主要集中在定期清洁和风扇替换上，减少对专业维护人员依赖。部件易于更换，降低意外故障导致停机时间，对提高服务器的整体可用性和业务连续性具有重要作用。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sz="1800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41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风冷场景挑战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﻿峰值算力：</a:t>
            </a:r>
            <a:r>
              <a:rPr lang="zh-CN" altLang="en-US" dirty="0"/>
              <a:t>释放芯片</a:t>
            </a:r>
            <a:r>
              <a:rPr lang="en-US" altLang="zh-CN" dirty="0"/>
              <a:t>&amp;</a:t>
            </a:r>
            <a:r>
              <a:rPr lang="zh-CN" altLang="en-US" dirty="0"/>
              <a:t>服务器的峰值算力，在缺乏先进制程下提升频率，对标友商 </a:t>
            </a:r>
            <a:r>
              <a:rPr lang="en" altLang="zh-CN" dirty="0"/>
              <a:t>xx%</a:t>
            </a:r>
            <a:r>
              <a:rPr lang="zh-CN" altLang="en" dirty="0"/>
              <a:t>＋</a:t>
            </a:r>
            <a:r>
              <a:rPr lang="zh-CN" altLang="en-US" dirty="0"/>
              <a:t>性能</a:t>
            </a:r>
            <a:endParaRPr lang="en-US" altLang="zh-CN" dirty="0"/>
          </a:p>
          <a:p>
            <a:r>
              <a:rPr lang="zh-CN" altLang="en-US" b="1" dirty="0"/>
              <a:t>性能达标：</a:t>
            </a:r>
            <a:r>
              <a:rPr lang="zh-CN" altLang="en-US" dirty="0"/>
              <a:t>系统突破 </a:t>
            </a:r>
            <a:r>
              <a:rPr lang="en" altLang="zh-CN" dirty="0"/>
              <a:t>xxx</a:t>
            </a:r>
            <a:r>
              <a:rPr lang="en-US" altLang="zh-CN" dirty="0"/>
              <a:t>FLOPS/</a:t>
            </a:r>
            <a:r>
              <a:rPr lang="en" altLang="zh-CN" dirty="0"/>
              <a:t>xxxW</a:t>
            </a:r>
            <a:r>
              <a:rPr lang="zh-CN" altLang="en-US" dirty="0"/>
              <a:t> 算力，功率密度突破 </a:t>
            </a:r>
            <a:r>
              <a:rPr lang="en" altLang="zh-CN" dirty="0"/>
              <a:t>xx</a:t>
            </a:r>
            <a:r>
              <a:rPr lang="en-US" altLang="zh-CN" dirty="0"/>
              <a:t>x</a:t>
            </a:r>
            <a:r>
              <a:rPr lang="en" altLang="zh-CN" dirty="0"/>
              <a:t>W/cm</a:t>
            </a:r>
            <a:r>
              <a:rPr lang="en" altLang="zh-CN" baseline="30000" dirty="0"/>
              <a:t>2</a:t>
            </a:r>
            <a:r>
              <a:rPr lang="zh-CN" altLang="en-US" dirty="0"/>
              <a:t> 散热</a:t>
            </a:r>
          </a:p>
          <a:p>
            <a:r>
              <a:rPr lang="zh-CN" altLang="en-US" b="1" dirty="0"/>
              <a:t>﻿系统能效：</a:t>
            </a:r>
            <a:r>
              <a:rPr lang="zh-CN" altLang="en-US" dirty="0"/>
              <a:t>缺乏先进制程，系统存在 </a:t>
            </a:r>
            <a:r>
              <a:rPr lang="en" altLang="zh-CN" dirty="0"/>
              <a:t>xx%</a:t>
            </a:r>
            <a:r>
              <a:rPr lang="zh-CN" altLang="en-US" dirty="0"/>
              <a:t> 功耗 </a:t>
            </a:r>
            <a:r>
              <a:rPr lang="en" altLang="zh-CN" dirty="0"/>
              <a:t>GAP</a:t>
            </a:r>
            <a:r>
              <a:rPr lang="zh-CN" altLang="en" dirty="0"/>
              <a:t>，</a:t>
            </a:r>
            <a:r>
              <a:rPr lang="zh-CN" altLang="en-US" dirty="0"/>
              <a:t>能效存在 </a:t>
            </a:r>
            <a:r>
              <a:rPr lang="en" altLang="zh-CN" dirty="0"/>
              <a:t>xx%</a:t>
            </a:r>
            <a:r>
              <a:rPr lang="en-US" altLang="zh-CN" dirty="0"/>
              <a:t> </a:t>
            </a:r>
            <a:r>
              <a:rPr lang="en" altLang="zh-CN" dirty="0"/>
              <a:t>GAP</a:t>
            </a:r>
            <a:endParaRPr lang="zh-CN" altLang="en" dirty="0"/>
          </a:p>
        </p:txBody>
      </p:sp>
      <p:pic>
        <p:nvPicPr>
          <p:cNvPr id="1026" name="Picture 2" descr="AMD五代EPYC对决Intel六代至强· Kontronn">
            <a:extLst>
              <a:ext uri="{FF2B5EF4-FFF2-40B4-BE49-F238E27FC236}">
                <a16:creationId xmlns:a16="http://schemas.microsoft.com/office/drawing/2014/main" id="{FF79AC93-810A-AEC3-403D-2A4291B9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2463" y="3069302"/>
            <a:ext cx="2833591" cy="331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D五代EPYC对决Intel六代至强· Kontronn">
            <a:extLst>
              <a:ext uri="{FF2B5EF4-FFF2-40B4-BE49-F238E27FC236}">
                <a16:creationId xmlns:a16="http://schemas.microsoft.com/office/drawing/2014/main" id="{78EC58F1-B866-B67D-AA69-56681E4C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993" y="3046867"/>
            <a:ext cx="3626481" cy="336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tale of two server processors: Intel Xeon Skylake-SP and AMD EPYC 7000  Series | ZDNET">
            <a:extLst>
              <a:ext uri="{FF2B5EF4-FFF2-40B4-BE49-F238E27FC236}">
                <a16:creationId xmlns:a16="http://schemas.microsoft.com/office/drawing/2014/main" id="{4FA71677-A4A9-17AA-7AB7-FA774423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62" y="3046867"/>
            <a:ext cx="4425374" cy="331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风冷场景设计原则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设计原则：</a:t>
            </a:r>
          </a:p>
          <a:p>
            <a:pPr lvl="1"/>
            <a:r>
              <a:rPr lang="zh-CN" altLang="en-US" dirty="0"/>
              <a:t>﻿﻿峰值性能场景以性能为中心，释放 </a:t>
            </a:r>
            <a:r>
              <a:rPr lang="en" altLang="zh-CN" dirty="0"/>
              <a:t>CPU</a:t>
            </a:r>
            <a:r>
              <a:rPr lang="zh-CN" altLang="en-US" dirty="0"/>
              <a:t> 极致算力；</a:t>
            </a:r>
          </a:p>
          <a:p>
            <a:pPr lvl="1"/>
            <a:r>
              <a:rPr lang="zh-CN" altLang="en-US" dirty="0"/>
              <a:t>﻿主流业务场景以能效</a:t>
            </a:r>
            <a:r>
              <a:rPr lang="en-US" altLang="zh-CN" dirty="0"/>
              <a:t>/</a:t>
            </a:r>
            <a:r>
              <a:rPr lang="zh-CN" altLang="en-US" dirty="0"/>
              <a:t>性价比为中心，平衡性能</a:t>
            </a:r>
            <a:r>
              <a:rPr lang="en-US" altLang="zh-CN" dirty="0"/>
              <a:t>/</a:t>
            </a:r>
            <a:r>
              <a:rPr lang="zh-CN" altLang="en-US" dirty="0"/>
              <a:t>功耗</a:t>
            </a:r>
            <a:r>
              <a:rPr lang="en-US" altLang="zh-CN" dirty="0"/>
              <a:t>/</a:t>
            </a:r>
            <a:r>
              <a:rPr lang="zh-CN" altLang="en-US" dirty="0"/>
              <a:t>成本</a:t>
            </a:r>
            <a:r>
              <a:rPr lang="en-US" altLang="zh-CN" dirty="0"/>
              <a:t>/</a:t>
            </a:r>
            <a:r>
              <a:rPr lang="zh-CN" altLang="en-US" dirty="0"/>
              <a:t>规格诉求，确保性价最优；</a:t>
            </a:r>
          </a:p>
          <a:p>
            <a:endParaRPr lang="en-US" altLang="zh-CN" b="1" dirty="0"/>
          </a:p>
          <a:p>
            <a:r>
              <a:rPr lang="zh-CN" altLang="en-US" b="1" dirty="0"/>
              <a:t>设计思路：</a:t>
            </a:r>
            <a:r>
              <a:rPr lang="zh-CN" altLang="en-US" dirty="0">
                <a:solidFill>
                  <a:srgbClr val="C00000"/>
                </a:solidFill>
              </a:rPr>
              <a:t>基于峰值性能、系统能效及性价比构建商业场景竞争力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124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风冷场景设计思路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设计思路：</a:t>
            </a:r>
            <a:r>
              <a:rPr lang="zh-CN" altLang="en-US" dirty="0">
                <a:solidFill>
                  <a:srgbClr val="C00000"/>
                </a:solidFill>
              </a:rPr>
              <a:t>基于峰值性能、系统能效及性价比构建商业场景竞争力</a:t>
            </a:r>
            <a:endParaRPr lang="zh-CN" altLang="en-US" dirty="0"/>
          </a:p>
          <a:p>
            <a:pPr lvl="1"/>
            <a:r>
              <a:rPr lang="zh-CN" altLang="en-US" b="1" dirty="0"/>
              <a:t>﻿﻿峰值性能：</a:t>
            </a:r>
            <a:r>
              <a:rPr lang="zh-CN" altLang="en-US" dirty="0"/>
              <a:t>风冷场景通过散热组件（风扇、</a:t>
            </a:r>
            <a:r>
              <a:rPr lang="en" altLang="zh-CN" dirty="0"/>
              <a:t>LAAC/VCE</a:t>
            </a:r>
            <a:r>
              <a:rPr lang="zh-CN" altLang="en-US" dirty="0"/>
              <a:t>散热器、导热垫）来提升效率，进行风道优化；</a:t>
            </a:r>
          </a:p>
          <a:p>
            <a:pPr lvl="1"/>
            <a:r>
              <a:rPr lang="zh-CN" altLang="en-US" b="1" dirty="0"/>
              <a:t>﻿系统能效：</a:t>
            </a:r>
            <a:r>
              <a:rPr lang="zh-CN" altLang="en-US" dirty="0"/>
              <a:t>结合动态 </a:t>
            </a:r>
            <a:r>
              <a:rPr lang="en" altLang="zh-CN" dirty="0"/>
              <a:t>CPU</a:t>
            </a:r>
            <a:r>
              <a:rPr lang="zh-CN" altLang="en-US" dirty="0"/>
              <a:t> 节温和风扇调节，降低系统动态功耗，达到系统能效最优；</a:t>
            </a:r>
          </a:p>
          <a:p>
            <a:endParaRPr lang="zh-CN" altLang="en-US" dirty="0"/>
          </a:p>
        </p:txBody>
      </p:sp>
      <p:pic>
        <p:nvPicPr>
          <p:cNvPr id="2050" name="Picture 2" descr="Provide a way to generate function based on punctual consumption profile ·  Issue #86 · Boavizta/boaviztapi · GitHub">
            <a:extLst>
              <a:ext uri="{FF2B5EF4-FFF2-40B4-BE49-F238E27FC236}">
                <a16:creationId xmlns:a16="http://schemas.microsoft.com/office/drawing/2014/main" id="{300206AF-6193-9845-53DE-D786A9ACC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79" b="4973"/>
          <a:stretch/>
        </p:blipFill>
        <p:spPr bwMode="auto">
          <a:xfrm>
            <a:off x="861042" y="3334572"/>
            <a:ext cx="5660105" cy="261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D EPYC 7002 Power Consumption - ServeTheHome">
            <a:extLst>
              <a:ext uri="{FF2B5EF4-FFF2-40B4-BE49-F238E27FC236}">
                <a16:creationId xmlns:a16="http://schemas.microsoft.com/office/drawing/2014/main" id="{18CC34C9-5AB1-7C9D-3B3D-F21CFF70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8471" y="3366102"/>
            <a:ext cx="4258540" cy="2556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17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服务器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风冷实践</a:t>
            </a:r>
          </a:p>
        </p:txBody>
      </p:sp>
    </p:spTree>
    <p:extLst>
      <p:ext uri="{BB962C8B-B14F-4D97-AF65-F5344CB8AC3E}">
        <p14:creationId xmlns:p14="http://schemas.microsoft.com/office/powerpoint/2010/main" val="2503995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、系统级风道优化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sz="1800" b="1" dirty="0">
                <a:solidFill>
                  <a:srgbClr val="C00000"/>
                </a:solidFill>
              </a:rPr>
              <a:t>系统级优化：</a:t>
            </a:r>
            <a:r>
              <a:rPr lang="zh-CN" altLang="en-US" sz="1800" dirty="0"/>
              <a:t>增加开孔率、风道优化</a:t>
            </a:r>
            <a:r>
              <a:rPr lang="en-US" altLang="zh-CN" sz="1800" dirty="0"/>
              <a:t>/</a:t>
            </a:r>
            <a:r>
              <a:rPr lang="zh-CN" altLang="en-US" sz="1800" dirty="0"/>
              <a:t>管理等风阻设计，多段式优化设计，</a:t>
            </a:r>
            <a:r>
              <a:rPr lang="en-US" altLang="zh-CN" sz="1800" dirty="0"/>
              <a:t>2/4</a:t>
            </a:r>
            <a:r>
              <a:rPr lang="en" altLang="zh-CN" sz="1800" dirty="0"/>
              <a:t>U</a:t>
            </a:r>
            <a:r>
              <a:rPr lang="zh-CN" altLang="en-US" sz="1800" dirty="0"/>
              <a:t> 整机 </a:t>
            </a:r>
            <a:r>
              <a:rPr lang="en-US" altLang="zh-CN" sz="1800" dirty="0"/>
              <a:t>XXXX</a:t>
            </a:r>
            <a:r>
              <a:rPr lang="en" altLang="zh-CN" sz="1800" dirty="0"/>
              <a:t>W</a:t>
            </a:r>
            <a:r>
              <a:rPr lang="zh-CN" altLang="en-US" sz="1800" dirty="0"/>
              <a:t> 散热。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提升峰值性能：</a:t>
            </a:r>
            <a:r>
              <a:rPr lang="zh-CN" altLang="en-US" sz="1800" dirty="0"/>
              <a:t>通过风道</a:t>
            </a:r>
            <a:r>
              <a:rPr lang="en-US" altLang="zh-CN" sz="1800" dirty="0"/>
              <a:t>/</a:t>
            </a:r>
            <a:r>
              <a:rPr lang="zh-CN" altLang="en-US" sz="1800" dirty="0"/>
              <a:t>风量优化，修改散热器</a:t>
            </a:r>
            <a:r>
              <a:rPr lang="en-US" altLang="zh-CN" sz="1800" dirty="0"/>
              <a:t>/</a:t>
            </a:r>
            <a:r>
              <a:rPr lang="zh-CN" altLang="en-US" sz="1800" dirty="0"/>
              <a:t>换热器，热从芯片带到系统，支持 </a:t>
            </a:r>
            <a:r>
              <a:rPr lang="en" altLang="zh-CN" sz="1800" dirty="0"/>
              <a:t>CPU</a:t>
            </a:r>
            <a:r>
              <a:rPr lang="en-US" altLang="zh-CN" sz="1800" dirty="0"/>
              <a:t>/NPU/GPU</a:t>
            </a:r>
            <a:r>
              <a:rPr lang="zh-CN" altLang="en-US" sz="1800" dirty="0"/>
              <a:t> 算力释放</a:t>
            </a:r>
          </a:p>
        </p:txBody>
      </p:sp>
      <p:pic>
        <p:nvPicPr>
          <p:cNvPr id="2" name="Picture 2" descr="B8046G73AE12HR">
            <a:extLst>
              <a:ext uri="{FF2B5EF4-FFF2-40B4-BE49-F238E27FC236}">
                <a16:creationId xmlns:a16="http://schemas.microsoft.com/office/drawing/2014/main" id="{A22873B2-3D9F-ED27-D98D-29459DE86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2825308" y="2477632"/>
            <a:ext cx="6034914" cy="370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6F6221-648B-E179-B6AE-1A75520C695F}"/>
              </a:ext>
            </a:extLst>
          </p:cNvPr>
          <p:cNvSpPr/>
          <p:nvPr/>
        </p:nvSpPr>
        <p:spPr>
          <a:xfrm>
            <a:off x="3090043" y="2616448"/>
            <a:ext cx="1618593" cy="3423498"/>
          </a:xfrm>
          <a:prstGeom prst="rect">
            <a:avLst/>
          </a:prstGeom>
          <a:solidFill>
            <a:srgbClr val="66BA3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2FAF3-FA4C-5F86-98AC-56B70A47EA34}"/>
              </a:ext>
            </a:extLst>
          </p:cNvPr>
          <p:cNvSpPr/>
          <p:nvPr/>
        </p:nvSpPr>
        <p:spPr>
          <a:xfrm>
            <a:off x="7390905" y="2616448"/>
            <a:ext cx="1337937" cy="3423498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6BC535-9AB4-354E-09AA-10D68FE61717}"/>
              </a:ext>
            </a:extLst>
          </p:cNvPr>
          <p:cNvSpPr txBox="1"/>
          <p:nvPr/>
        </p:nvSpPr>
        <p:spPr>
          <a:xfrm>
            <a:off x="3166243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前</a:t>
            </a:r>
            <a:r>
              <a:rPr kumimoji="1" lang="en-US" altLang="zh-CN" dirty="0">
                <a:solidFill>
                  <a:srgbClr val="374153"/>
                </a:solidFill>
                <a:latin typeface="Lexend" pitchFamily="2" charset="0"/>
              </a:rPr>
              <a:t> IO </a:t>
            </a:r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E109E3-E08C-B19E-BC5B-EF1EDEE8851F}"/>
              </a:ext>
            </a:extLst>
          </p:cNvPr>
          <p:cNvSpPr txBox="1"/>
          <p:nvPr/>
        </p:nvSpPr>
        <p:spPr>
          <a:xfrm>
            <a:off x="7394028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后</a:t>
            </a:r>
            <a:r>
              <a:rPr kumimoji="1" lang="en-US" altLang="zh-CN" dirty="0">
                <a:solidFill>
                  <a:srgbClr val="374153"/>
                </a:solidFill>
                <a:latin typeface="Lexend" pitchFamily="2" charset="0"/>
              </a:rPr>
              <a:t> IO </a:t>
            </a:r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85F4D4-CB57-91C1-2468-2511009332F1}"/>
              </a:ext>
            </a:extLst>
          </p:cNvPr>
          <p:cNvSpPr txBox="1"/>
          <p:nvPr/>
        </p:nvSpPr>
        <p:spPr>
          <a:xfrm>
            <a:off x="4908827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计算区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59D62E-36E9-5057-F7CB-8F0D701466C6}"/>
              </a:ext>
            </a:extLst>
          </p:cNvPr>
          <p:cNvSpPr txBox="1"/>
          <p:nvPr/>
        </p:nvSpPr>
        <p:spPr>
          <a:xfrm>
            <a:off x="6212357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风扇区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F893D2-F37C-81B9-1BEC-CA37AA3117E6}"/>
              </a:ext>
            </a:extLst>
          </p:cNvPr>
          <p:cNvSpPr/>
          <p:nvPr/>
        </p:nvSpPr>
        <p:spPr>
          <a:xfrm>
            <a:off x="6505407" y="2616448"/>
            <a:ext cx="809298" cy="3423498"/>
          </a:xfrm>
          <a:prstGeom prst="rect">
            <a:avLst/>
          </a:prstGeom>
          <a:solidFill>
            <a:srgbClr val="C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5AD49A-88CA-D12A-A9A9-D38ED5A174C7}"/>
              </a:ext>
            </a:extLst>
          </p:cNvPr>
          <p:cNvSpPr/>
          <p:nvPr/>
        </p:nvSpPr>
        <p:spPr>
          <a:xfrm>
            <a:off x="4879356" y="2616448"/>
            <a:ext cx="1520946" cy="3423498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C45E211-5943-FAB6-9366-283A92E59F25}"/>
              </a:ext>
            </a:extLst>
          </p:cNvPr>
          <p:cNvCxnSpPr/>
          <p:nvPr/>
        </p:nvCxnSpPr>
        <p:spPr>
          <a:xfrm>
            <a:off x="4751172" y="2407228"/>
            <a:ext cx="0" cy="38419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9D9266F-E351-47B4-6886-AF6826BFDF76}"/>
              </a:ext>
            </a:extLst>
          </p:cNvPr>
          <p:cNvCxnSpPr/>
          <p:nvPr/>
        </p:nvCxnSpPr>
        <p:spPr>
          <a:xfrm>
            <a:off x="6452855" y="2407228"/>
            <a:ext cx="0" cy="38419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DBB24FD-E8A0-948E-3A54-3276FC945E0C}"/>
              </a:ext>
            </a:extLst>
          </p:cNvPr>
          <p:cNvCxnSpPr/>
          <p:nvPr/>
        </p:nvCxnSpPr>
        <p:spPr>
          <a:xfrm>
            <a:off x="7385153" y="2407228"/>
            <a:ext cx="0" cy="38419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3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、系统级风道优化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sz="1800" b="1" dirty="0">
                <a:solidFill>
                  <a:srgbClr val="C00000"/>
                </a:solidFill>
              </a:rPr>
              <a:t>系统级优化：</a:t>
            </a:r>
            <a:r>
              <a:rPr lang="zh-CN" altLang="en-US" sz="1800" dirty="0"/>
              <a:t>增加开孔率、风道优化</a:t>
            </a:r>
            <a:r>
              <a:rPr lang="en-US" altLang="zh-CN" sz="1800" dirty="0"/>
              <a:t>/</a:t>
            </a:r>
            <a:r>
              <a:rPr lang="zh-CN" altLang="en-US" sz="1800" dirty="0"/>
              <a:t>管理等风阻设计，多段式优化设计，</a:t>
            </a:r>
            <a:r>
              <a:rPr lang="en-US" altLang="zh-CN" sz="1800" dirty="0"/>
              <a:t>2/4</a:t>
            </a:r>
            <a:r>
              <a:rPr lang="en" altLang="zh-CN" sz="1800" dirty="0"/>
              <a:t>U</a:t>
            </a:r>
            <a:r>
              <a:rPr lang="zh-CN" altLang="en-US" sz="1800" dirty="0"/>
              <a:t> 整机 </a:t>
            </a:r>
            <a:r>
              <a:rPr lang="en-US" altLang="zh-CN" sz="1800" dirty="0"/>
              <a:t>XXXX</a:t>
            </a:r>
            <a:r>
              <a:rPr lang="en" altLang="zh-CN" sz="1800" dirty="0"/>
              <a:t>W</a:t>
            </a:r>
            <a:r>
              <a:rPr lang="zh-CN" altLang="en-US" sz="1800" dirty="0"/>
              <a:t> 散热。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提升峰值性能：</a:t>
            </a:r>
            <a:r>
              <a:rPr lang="zh-CN" altLang="en-US" sz="1800" dirty="0"/>
              <a:t>通过风道</a:t>
            </a:r>
            <a:r>
              <a:rPr lang="en-US" altLang="zh-CN" sz="1800" dirty="0"/>
              <a:t>/</a:t>
            </a:r>
            <a:r>
              <a:rPr lang="zh-CN" altLang="en-US" sz="1800" dirty="0"/>
              <a:t>风量优化，修改散热器</a:t>
            </a:r>
            <a:r>
              <a:rPr lang="en-US" altLang="zh-CN" sz="1800" dirty="0"/>
              <a:t>/</a:t>
            </a:r>
            <a:r>
              <a:rPr lang="zh-CN" altLang="en-US" sz="1800" dirty="0"/>
              <a:t>换热器，热从芯片带到系统，支持 </a:t>
            </a:r>
            <a:r>
              <a:rPr lang="en" altLang="zh-CN" sz="1800" dirty="0"/>
              <a:t>CPU</a:t>
            </a:r>
            <a:r>
              <a:rPr lang="en-US" altLang="zh-CN" sz="1800" dirty="0"/>
              <a:t>/NPU/GPU</a:t>
            </a:r>
            <a:r>
              <a:rPr lang="zh-CN" altLang="en-US" sz="1800" dirty="0"/>
              <a:t> 算力释放</a:t>
            </a:r>
          </a:p>
        </p:txBody>
      </p:sp>
      <p:pic>
        <p:nvPicPr>
          <p:cNvPr id="2" name="Picture 2" descr="B8046G73AE12HR">
            <a:extLst>
              <a:ext uri="{FF2B5EF4-FFF2-40B4-BE49-F238E27FC236}">
                <a16:creationId xmlns:a16="http://schemas.microsoft.com/office/drawing/2014/main" id="{A22873B2-3D9F-ED27-D98D-29459DE86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2825308" y="2477632"/>
            <a:ext cx="6034914" cy="370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6F6221-648B-E179-B6AE-1A75520C695F}"/>
              </a:ext>
            </a:extLst>
          </p:cNvPr>
          <p:cNvSpPr/>
          <p:nvPr/>
        </p:nvSpPr>
        <p:spPr>
          <a:xfrm>
            <a:off x="3090043" y="2616448"/>
            <a:ext cx="1618593" cy="3423498"/>
          </a:xfrm>
          <a:prstGeom prst="rect">
            <a:avLst/>
          </a:prstGeom>
          <a:solidFill>
            <a:srgbClr val="66BA3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2FAF3-FA4C-5F86-98AC-56B70A47EA34}"/>
              </a:ext>
            </a:extLst>
          </p:cNvPr>
          <p:cNvSpPr/>
          <p:nvPr/>
        </p:nvSpPr>
        <p:spPr>
          <a:xfrm>
            <a:off x="7390905" y="2616448"/>
            <a:ext cx="1337937" cy="3423498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6BC535-9AB4-354E-09AA-10D68FE61717}"/>
              </a:ext>
            </a:extLst>
          </p:cNvPr>
          <p:cNvSpPr txBox="1"/>
          <p:nvPr/>
        </p:nvSpPr>
        <p:spPr>
          <a:xfrm>
            <a:off x="3166243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前</a:t>
            </a:r>
            <a:r>
              <a:rPr kumimoji="1" lang="en-US" altLang="zh-CN" dirty="0">
                <a:solidFill>
                  <a:srgbClr val="374153"/>
                </a:solidFill>
                <a:latin typeface="Lexend" pitchFamily="2" charset="0"/>
              </a:rPr>
              <a:t> IO </a:t>
            </a:r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E109E3-E08C-B19E-BC5B-EF1EDEE8851F}"/>
              </a:ext>
            </a:extLst>
          </p:cNvPr>
          <p:cNvSpPr txBox="1"/>
          <p:nvPr/>
        </p:nvSpPr>
        <p:spPr>
          <a:xfrm>
            <a:off x="7394028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后</a:t>
            </a:r>
            <a:r>
              <a:rPr kumimoji="1" lang="en-US" altLang="zh-CN" dirty="0">
                <a:solidFill>
                  <a:srgbClr val="374153"/>
                </a:solidFill>
                <a:latin typeface="Lexend" pitchFamily="2" charset="0"/>
              </a:rPr>
              <a:t> IO </a:t>
            </a:r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85F4D4-CB57-91C1-2468-2511009332F1}"/>
              </a:ext>
            </a:extLst>
          </p:cNvPr>
          <p:cNvSpPr txBox="1"/>
          <p:nvPr/>
        </p:nvSpPr>
        <p:spPr>
          <a:xfrm>
            <a:off x="4908827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计算区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59D62E-36E9-5057-F7CB-8F0D701466C6}"/>
              </a:ext>
            </a:extLst>
          </p:cNvPr>
          <p:cNvSpPr txBox="1"/>
          <p:nvPr/>
        </p:nvSpPr>
        <p:spPr>
          <a:xfrm>
            <a:off x="6212357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风扇区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F893D2-F37C-81B9-1BEC-CA37AA3117E6}"/>
              </a:ext>
            </a:extLst>
          </p:cNvPr>
          <p:cNvSpPr/>
          <p:nvPr/>
        </p:nvSpPr>
        <p:spPr>
          <a:xfrm>
            <a:off x="6505407" y="2616448"/>
            <a:ext cx="809298" cy="3423498"/>
          </a:xfrm>
          <a:prstGeom prst="rect">
            <a:avLst/>
          </a:prstGeom>
          <a:solidFill>
            <a:srgbClr val="C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5AD49A-88CA-D12A-A9A9-D38ED5A174C7}"/>
              </a:ext>
            </a:extLst>
          </p:cNvPr>
          <p:cNvSpPr/>
          <p:nvPr/>
        </p:nvSpPr>
        <p:spPr>
          <a:xfrm>
            <a:off x="4879356" y="2616448"/>
            <a:ext cx="1520946" cy="3423498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6A8827DE-7E1A-B877-75C2-7D581FBBD2C5}"/>
              </a:ext>
            </a:extLst>
          </p:cNvPr>
          <p:cNvSpPr/>
          <p:nvPr/>
        </p:nvSpPr>
        <p:spPr>
          <a:xfrm rot="10800000">
            <a:off x="1987774" y="4125959"/>
            <a:ext cx="7407163" cy="610092"/>
          </a:xfrm>
          <a:prstGeom prst="rightArrow">
            <a:avLst>
              <a:gd name="adj1" fmla="val 50000"/>
              <a:gd name="adj2" fmla="val 9134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C45E211-5943-FAB6-9366-283A92E59F25}"/>
              </a:ext>
            </a:extLst>
          </p:cNvPr>
          <p:cNvCxnSpPr/>
          <p:nvPr/>
        </p:nvCxnSpPr>
        <p:spPr>
          <a:xfrm>
            <a:off x="4751172" y="2407228"/>
            <a:ext cx="0" cy="38419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9D9266F-E351-47B4-6886-AF6826BFDF76}"/>
              </a:ext>
            </a:extLst>
          </p:cNvPr>
          <p:cNvCxnSpPr/>
          <p:nvPr/>
        </p:nvCxnSpPr>
        <p:spPr>
          <a:xfrm>
            <a:off x="6452855" y="2407228"/>
            <a:ext cx="0" cy="38419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DBB24FD-E8A0-948E-3A54-3276FC945E0C}"/>
              </a:ext>
            </a:extLst>
          </p:cNvPr>
          <p:cNvCxnSpPr/>
          <p:nvPr/>
        </p:nvCxnSpPr>
        <p:spPr>
          <a:xfrm>
            <a:off x="7385153" y="2407228"/>
            <a:ext cx="0" cy="38419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04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、背板架构优化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挑战：</a:t>
            </a:r>
            <a:endParaRPr lang="en-US" altLang="zh-CN" b="1" dirty="0"/>
          </a:p>
          <a:p>
            <a:pPr lvl="1"/>
            <a:r>
              <a:rPr lang="en" altLang="zh-CN" dirty="0"/>
              <a:t>CPU/</a:t>
            </a:r>
            <a:r>
              <a:rPr lang="en-US" altLang="zh-CN" dirty="0"/>
              <a:t>MEM/</a:t>
            </a:r>
            <a:r>
              <a:rPr lang="en" altLang="zh-CN" dirty="0"/>
              <a:t>SSD/DPU</a:t>
            </a:r>
            <a:r>
              <a:rPr lang="en-US" altLang="zh-CN" dirty="0"/>
              <a:t>/GPU</a:t>
            </a:r>
            <a:r>
              <a:rPr lang="zh-CN" altLang="en-US" dirty="0"/>
              <a:t> 往大功耗演进；</a:t>
            </a:r>
            <a:endParaRPr lang="en-US" altLang="zh-CN" dirty="0"/>
          </a:p>
          <a:p>
            <a:pPr lvl="1"/>
            <a:r>
              <a:rPr lang="zh-CN" altLang="en-US" dirty="0"/>
              <a:t>传统背板架构无法提供足够风量支撑大功耗散热；</a:t>
            </a:r>
            <a:endParaRPr lang="en-US" altLang="zh-CN" dirty="0"/>
          </a:p>
          <a:p>
            <a:pPr lvl="1"/>
            <a:r>
              <a:rPr lang="zh-CN" altLang="en-US" dirty="0"/>
              <a:t>系统功耗大量浪费在散热上，散热效率低，工艺受限；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b="1" dirty="0"/>
              <a:t>策略：</a:t>
            </a:r>
            <a:r>
              <a:rPr lang="zh-CN" altLang="en-US" dirty="0">
                <a:solidFill>
                  <a:srgbClr val="C00000"/>
                </a:solidFill>
              </a:rPr>
              <a:t>重构背板优化系统风量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风道，使风进得来出得去，提升系统散热能力和能效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后置盘入风口温度高散热差，导致系统风扇高转速，系统功耗增加，入风口修改</a:t>
            </a:r>
          </a:p>
          <a:p>
            <a:pPr lvl="1"/>
            <a:r>
              <a:rPr lang="zh-CN" altLang="en-US" dirty="0"/>
              <a:t>后置背板竖直背板</a:t>
            </a:r>
            <a:r>
              <a:rPr lang="en-US" altLang="zh-CN" dirty="0"/>
              <a:t>-&gt;</a:t>
            </a:r>
            <a:r>
              <a:rPr lang="zh-CN" altLang="en-US" dirty="0"/>
              <a:t>水平背板，最大化开孔率，提升等效开孔率，开孔率 </a:t>
            </a:r>
            <a:r>
              <a:rPr lang="en-US" altLang="zh-CN" dirty="0"/>
              <a:t>XX%</a:t>
            </a:r>
            <a:r>
              <a:rPr lang="zh-CN" altLang="en-US" dirty="0"/>
              <a:t>＋</a:t>
            </a:r>
          </a:p>
          <a:p>
            <a:pPr lvl="1"/>
            <a:r>
              <a:rPr lang="zh-CN" altLang="en-US" dirty="0"/>
              <a:t>风扇功耗降 </a:t>
            </a:r>
            <a:r>
              <a:rPr lang="en-US" altLang="zh-CN" dirty="0"/>
              <a:t>XX</a:t>
            </a:r>
            <a:r>
              <a:rPr lang="en" altLang="zh-CN" dirty="0"/>
              <a:t>W</a:t>
            </a:r>
            <a:r>
              <a:rPr lang="zh-CN" altLang="en" dirty="0"/>
              <a:t>，</a:t>
            </a:r>
            <a:r>
              <a:rPr lang="zh-CN" altLang="en-US" dirty="0"/>
              <a:t>盘散热能力由 </a:t>
            </a:r>
            <a:r>
              <a:rPr lang="en-US" altLang="zh-CN" dirty="0"/>
              <a:t>XX</a:t>
            </a:r>
            <a:r>
              <a:rPr lang="en" altLang="zh-CN" dirty="0"/>
              <a:t>W-&gt;XXW</a:t>
            </a:r>
            <a:r>
              <a:rPr lang="zh-CN" altLang="en" dirty="0"/>
              <a:t>，</a:t>
            </a:r>
            <a:r>
              <a:rPr lang="zh-CN" altLang="en-US" dirty="0"/>
              <a:t>噪声降低 </a:t>
            </a:r>
            <a:r>
              <a:rPr lang="en-US" altLang="zh-CN" dirty="0"/>
              <a:t>X.X</a:t>
            </a:r>
            <a:r>
              <a:rPr lang="zh-CN" altLang="en-US" dirty="0"/>
              <a:t> </a:t>
            </a:r>
            <a:r>
              <a:rPr lang="en" altLang="zh-CN" dirty="0"/>
              <a:t>dBA</a:t>
            </a:r>
            <a:r>
              <a:rPr lang="zh-CN" altLang="en-US" dirty="0"/>
              <a:t>，系统散热能力提升 </a:t>
            </a:r>
            <a:r>
              <a:rPr lang="en-US" altLang="zh-CN" dirty="0"/>
              <a:t>XX%</a:t>
            </a:r>
            <a:endParaRPr lang="zh-CN" altLang="e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25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0E792-0F3D-2799-F5F2-0B374540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感受到印度和杭州人们的热情！</a:t>
            </a:r>
          </a:p>
        </p:txBody>
      </p:sp>
      <p:pic>
        <p:nvPicPr>
          <p:cNvPr id="1026" name="Picture 2" descr="攝氏60度高溫! 122年極端熱浪炙烤印、巴專家：考驗人類生存極限">
            <a:extLst>
              <a:ext uri="{FF2B5EF4-FFF2-40B4-BE49-F238E27FC236}">
                <a16:creationId xmlns:a16="http://schemas.microsoft.com/office/drawing/2014/main" id="{1341B082-F705-8211-2412-68B9399B7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4" y="1256842"/>
            <a:ext cx="3890432" cy="508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地面最高75.7℃，杭州41.9℃破纪录，“出门需要勇气”！上海40.4℃，公园“晒背族”不雅行为引争议！南京呼吁善待外卖小哥| 每日经济新闻">
            <a:extLst>
              <a:ext uri="{FF2B5EF4-FFF2-40B4-BE49-F238E27FC236}">
                <a16:creationId xmlns:a16="http://schemas.microsoft.com/office/drawing/2014/main" id="{3CEF8FD6-32DE-4B4C-2A6D-925F72CC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490" y="1266777"/>
            <a:ext cx="6127879" cy="50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67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、背板架构优化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策略：</a:t>
            </a:r>
            <a:r>
              <a:rPr lang="zh-CN" altLang="en-US" dirty="0">
                <a:solidFill>
                  <a:srgbClr val="C00000"/>
                </a:solidFill>
              </a:rPr>
              <a:t>重构背板优化系统风量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风道，使风进得来出得去，提升系统散热能力和能效；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后置盘入风口温度高散热差，导致系统风扇高转速，系统功耗增加，入风口修改</a:t>
            </a:r>
          </a:p>
          <a:p>
            <a:pPr lvl="1"/>
            <a:r>
              <a:rPr lang="zh-CN" altLang="en-US" dirty="0"/>
              <a:t>后置背板竖直背板</a:t>
            </a:r>
            <a:r>
              <a:rPr lang="en-US" altLang="zh-CN" dirty="0"/>
              <a:t>-&gt;</a:t>
            </a:r>
            <a:r>
              <a:rPr lang="zh-CN" altLang="en-US" dirty="0"/>
              <a:t>水平背板，最大化开孔率，提升等效开孔率，开孔率 </a:t>
            </a:r>
            <a:r>
              <a:rPr lang="en-US" altLang="zh-CN" dirty="0"/>
              <a:t>XX%</a:t>
            </a:r>
            <a:r>
              <a:rPr lang="zh-CN" altLang="en-US" dirty="0"/>
              <a:t>＋</a:t>
            </a:r>
          </a:p>
          <a:p>
            <a:pPr lvl="1"/>
            <a:r>
              <a:rPr lang="zh-CN" altLang="en-US" dirty="0"/>
              <a:t>风扇功耗降 </a:t>
            </a:r>
            <a:r>
              <a:rPr lang="en-US" altLang="zh-CN" dirty="0"/>
              <a:t>XX</a:t>
            </a:r>
            <a:r>
              <a:rPr lang="en" altLang="zh-CN" dirty="0"/>
              <a:t>W</a:t>
            </a:r>
            <a:r>
              <a:rPr lang="zh-CN" altLang="en" dirty="0"/>
              <a:t>，</a:t>
            </a:r>
            <a:r>
              <a:rPr lang="zh-CN" altLang="en-US" dirty="0"/>
              <a:t>盘散热能力由 </a:t>
            </a:r>
            <a:r>
              <a:rPr lang="en-US" altLang="zh-CN" dirty="0"/>
              <a:t>XX</a:t>
            </a:r>
            <a:r>
              <a:rPr lang="en" altLang="zh-CN" dirty="0"/>
              <a:t>W-&gt;XXW</a:t>
            </a:r>
            <a:r>
              <a:rPr lang="zh-CN" altLang="en" dirty="0"/>
              <a:t>，</a:t>
            </a:r>
            <a:r>
              <a:rPr lang="zh-CN" altLang="en-US" dirty="0"/>
              <a:t>噪声降低 </a:t>
            </a:r>
            <a:r>
              <a:rPr lang="en-US" altLang="zh-CN" dirty="0"/>
              <a:t>X.X</a:t>
            </a:r>
            <a:r>
              <a:rPr lang="zh-CN" altLang="en-US" dirty="0"/>
              <a:t> </a:t>
            </a:r>
            <a:r>
              <a:rPr lang="en" altLang="zh-CN" dirty="0"/>
              <a:t>dBA</a:t>
            </a:r>
            <a:r>
              <a:rPr lang="zh-CN" altLang="en-US" dirty="0"/>
              <a:t>，系统散热能力提升 </a:t>
            </a:r>
            <a:r>
              <a:rPr lang="en-US" altLang="zh-CN" dirty="0"/>
              <a:t>XX%</a:t>
            </a:r>
            <a:endParaRPr lang="zh-CN" altLang="e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979655-5856-B985-9E57-1A882D79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429000"/>
            <a:ext cx="4805625" cy="29685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164234-ADCB-44E1-48E3-D1D55AC0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684" y="3208120"/>
            <a:ext cx="4805625" cy="328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、散热组件动态结温控制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627873-6A2E-7BE9-0C85-4C6D684C7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11979"/>
            <a:ext cx="10963473" cy="5243101"/>
          </a:xfrm>
        </p:spPr>
        <p:txBody>
          <a:bodyPr/>
          <a:lstStyle/>
          <a:p>
            <a:r>
              <a:rPr lang="zh-CN" altLang="en-US" b="1" dirty="0"/>
              <a:t>挑战：</a:t>
            </a:r>
          </a:p>
          <a:p>
            <a:pPr lvl="1"/>
            <a:r>
              <a:rPr lang="zh-CN" altLang="en-US" dirty="0"/>
              <a:t>工艺受限，芯片 </a:t>
            </a:r>
            <a:r>
              <a:rPr lang="en-US" altLang="zh-CN" dirty="0"/>
              <a:t>&amp;</a:t>
            </a:r>
            <a:r>
              <a:rPr lang="zh-CN" altLang="en-US" dirty="0"/>
              <a:t> 服务器友商整机存在 </a:t>
            </a:r>
            <a:r>
              <a:rPr lang="en-US" altLang="zh-CN" dirty="0"/>
              <a:t>XX%+</a:t>
            </a:r>
            <a:r>
              <a:rPr lang="zh-CN" altLang="en-US" dirty="0"/>
              <a:t> 能效 </a:t>
            </a:r>
            <a:r>
              <a:rPr lang="en" altLang="zh-CN" dirty="0"/>
              <a:t>GAP</a:t>
            </a:r>
            <a:endParaRPr lang="zh-CN" altLang="en" dirty="0"/>
          </a:p>
          <a:p>
            <a:r>
              <a:rPr lang="zh-CN" altLang="en-US" b="1" dirty="0"/>
              <a:t>策略：</a:t>
            </a:r>
            <a:r>
              <a:rPr lang="zh-CN" altLang="en-US" dirty="0">
                <a:solidFill>
                  <a:srgbClr val="C00000"/>
                </a:solidFill>
              </a:rPr>
              <a:t>工程补工艺，整机散热、供电优化，缩小能效 </a:t>
            </a:r>
            <a:r>
              <a:rPr lang="en" altLang="zh-CN" dirty="0">
                <a:solidFill>
                  <a:srgbClr val="C00000"/>
                </a:solidFill>
              </a:rPr>
              <a:t>GAP</a:t>
            </a:r>
            <a:r>
              <a:rPr lang="zh-CN" altLang="en" dirty="0">
                <a:solidFill>
                  <a:srgbClr val="C00000"/>
                </a:solidFill>
              </a:rPr>
              <a:t>，</a:t>
            </a:r>
            <a:r>
              <a:rPr lang="zh-CN" altLang="en-US" dirty="0">
                <a:solidFill>
                  <a:srgbClr val="C00000"/>
                </a:solidFill>
              </a:rPr>
              <a:t>做到能效持平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领先</a:t>
            </a:r>
            <a:endParaRPr lang="en-US" altLang="zh-CN" dirty="0"/>
          </a:p>
          <a:p>
            <a:pPr lvl="1"/>
            <a:r>
              <a:rPr lang="zh-CN" altLang="en-US" dirty="0"/>
              <a:t>分级散热组件提升系统散热效率，﻿采用高效散热方案</a:t>
            </a:r>
          </a:p>
          <a:p>
            <a:pPr lvl="1"/>
            <a:r>
              <a:rPr lang="zh-CN" altLang="en-US" dirty="0"/>
              <a:t>减少系统风扇功耗、提升散热效率，效降低芯片结温</a:t>
            </a:r>
          </a:p>
        </p:txBody>
      </p:sp>
      <p:pic>
        <p:nvPicPr>
          <p:cNvPr id="1026" name="Picture 2" descr="导热垫片和导热硅脂哪个更好">
            <a:extLst>
              <a:ext uri="{FF2B5EF4-FFF2-40B4-BE49-F238E27FC236}">
                <a16:creationId xmlns:a16="http://schemas.microsoft.com/office/drawing/2014/main" id="{C7815C24-3A58-D833-B04A-8671CCBC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3270" y="3967178"/>
            <a:ext cx="3630777" cy="24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06B2ECF-38F0-3532-BF4D-EDE553F33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840" y="3967179"/>
            <a:ext cx="6963123" cy="24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3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、散热组件动态结温控制</a:t>
            </a:r>
            <a:endParaRPr kumimoji="1" lang="zh-CN" alt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30F3378C-07C2-697F-89F9-CF7F5DAFAD6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65017618"/>
              </p:ext>
            </p:extLst>
          </p:nvPr>
        </p:nvGraphicFramePr>
        <p:xfrm>
          <a:off x="651642" y="1374688"/>
          <a:ext cx="10851382" cy="22724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66092">
                  <a:extLst>
                    <a:ext uri="{9D8B030D-6E8A-4147-A177-3AD203B41FA5}">
                      <a16:colId xmlns:a16="http://schemas.microsoft.com/office/drawing/2014/main" val="2497991612"/>
                    </a:ext>
                  </a:extLst>
                </a:gridCol>
                <a:gridCol w="4681411">
                  <a:extLst>
                    <a:ext uri="{9D8B030D-6E8A-4147-A177-3AD203B41FA5}">
                      <a16:colId xmlns:a16="http://schemas.microsoft.com/office/drawing/2014/main" val="3382846090"/>
                    </a:ext>
                  </a:extLst>
                </a:gridCol>
                <a:gridCol w="4303879">
                  <a:extLst>
                    <a:ext uri="{9D8B030D-6E8A-4147-A177-3AD203B41FA5}">
                      <a16:colId xmlns:a16="http://schemas.microsoft.com/office/drawing/2014/main" val="1997547288"/>
                    </a:ext>
                  </a:extLst>
                </a:gridCol>
              </a:tblGrid>
              <a:tr h="34086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率密度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部件种类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散热方案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314609"/>
                  </a:ext>
                </a:extLst>
              </a:tr>
              <a:tr h="1249821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高密度发热器件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CPU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/NPU/DPU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Heat pipe 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热管、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Vapor Chamber 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均热板</a:t>
                      </a:r>
                    </a:p>
                    <a:p>
                      <a:pPr marL="0" indent="0" algn="l" defTabSz="12192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EVAC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增强型蒸汽腔空气冷却器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0" indent="0" algn="l" defTabSz="12192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Thermosyphon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热虹吸管</a:t>
                      </a:r>
                      <a:endParaRPr kumimoji="0" lang="en-US" altLang="zh-CN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0" indent="0" algn="l" defTabSz="12192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3DVC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三维真空腔均热板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783379"/>
                  </a:ext>
                </a:extLst>
              </a:tr>
              <a:tr h="340860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低密度发热器件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CPU/DIMM VR, PCH, NIC, Memory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chipset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(HBM)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铝挤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736558"/>
                  </a:ext>
                </a:extLst>
              </a:tr>
              <a:tr h="340860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&lt;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3W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发热器件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BMC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532297"/>
                  </a:ext>
                </a:extLst>
              </a:tr>
            </a:tbl>
          </a:graphicData>
        </a:graphic>
      </p:graphicFrame>
      <p:pic>
        <p:nvPicPr>
          <p:cNvPr id="6" name="Picture 2" descr="导热垫片和导热硅脂哪个更好">
            <a:extLst>
              <a:ext uri="{FF2B5EF4-FFF2-40B4-BE49-F238E27FC236}">
                <a16:creationId xmlns:a16="http://schemas.microsoft.com/office/drawing/2014/main" id="{64656A98-36D4-23FD-92AA-02E90AC5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737" y="3967178"/>
            <a:ext cx="3630777" cy="24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18BF51-C1B5-2039-6B47-E80095C03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4307" y="3967179"/>
            <a:ext cx="6963123" cy="24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2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、场景负载分析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设计目标：</a:t>
            </a:r>
            <a:r>
              <a:rPr lang="zh-CN" altLang="en-US" dirty="0"/>
              <a:t>分级能效管理，达成系统级最优</a:t>
            </a:r>
          </a:p>
          <a:p>
            <a:r>
              <a:rPr lang="zh-CN" altLang="en-US" b="1" dirty="0"/>
              <a:t>﻿﻿系统能效：</a:t>
            </a:r>
            <a:r>
              <a:rPr lang="zh-CN" altLang="en-US" dirty="0"/>
              <a:t>场景化能效最优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业务负载场景：</a:t>
            </a:r>
            <a:r>
              <a:rPr lang="zh-CN" altLang="en-US" dirty="0"/>
              <a:t>基于实际业务建模进行能效寻优（包括散热效率提升，系统风道优化，动态 </a:t>
            </a:r>
            <a:r>
              <a:rPr lang="en" altLang="zh-CN" dirty="0"/>
              <a:t>CPU</a:t>
            </a:r>
            <a:r>
              <a:rPr lang="zh-CN" altLang="en-US" dirty="0"/>
              <a:t> 节温，风扇调节），实现典型场景智能化节能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低负载场景：</a:t>
            </a:r>
            <a:r>
              <a:rPr lang="zh-CN" altLang="en-US" dirty="0"/>
              <a:t>通过动态休眠、动态调频</a:t>
            </a:r>
            <a:r>
              <a:rPr lang="en-US" altLang="zh-CN" dirty="0"/>
              <a:t>/</a:t>
            </a:r>
            <a:r>
              <a:rPr lang="zh-CN" altLang="en-US" dirty="0"/>
              <a:t>调压、降</a:t>
            </a:r>
            <a:r>
              <a:rPr lang="en" altLang="zh-CN" dirty="0"/>
              <a:t>Lane</a:t>
            </a:r>
            <a:r>
              <a:rPr lang="zh-CN" altLang="en-US" dirty="0"/>
              <a:t>降速、动态关断等技术，达成零负载低功耗（</a:t>
            </a:r>
            <a:r>
              <a:rPr lang="en-US" altLang="zh-CN" dirty="0"/>
              <a:t>&lt;5%</a:t>
            </a:r>
            <a:r>
              <a:rPr lang="zh-CN" altLang="en-US" dirty="0"/>
              <a:t>）；</a:t>
            </a:r>
          </a:p>
        </p:txBody>
      </p:sp>
    </p:spTree>
    <p:extLst>
      <p:ext uri="{BB962C8B-B14F-4D97-AF65-F5344CB8AC3E}">
        <p14:creationId xmlns:p14="http://schemas.microsoft.com/office/powerpoint/2010/main" val="115923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、场景负载能效管理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低负载场景</a:t>
            </a:r>
            <a:r>
              <a:rPr lang="en-US" altLang="zh-CN" b="1" dirty="0">
                <a:solidFill>
                  <a:srgbClr val="C00000"/>
                </a:solidFill>
              </a:rPr>
              <a:t>\</a:t>
            </a:r>
            <a:r>
              <a:rPr lang="zh-CN" altLang="en-US" b="1" dirty="0">
                <a:solidFill>
                  <a:srgbClr val="C00000"/>
                </a:solidFill>
              </a:rPr>
              <a:t>业务负载场景：</a:t>
            </a:r>
            <a:r>
              <a:rPr lang="zh-CN" altLang="en-US" dirty="0"/>
              <a:t>业务、管理、硬件多级联动进行能效管理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697949-18FC-AC85-B228-F376CB8E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91" y="2236393"/>
            <a:ext cx="9735979" cy="39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、软硬件协同智能节能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板级节能：</a:t>
            </a:r>
          </a:p>
          <a:p>
            <a:pPr lvl="1"/>
            <a:r>
              <a:rPr lang="en" altLang="zh-CN" dirty="0"/>
              <a:t>AVS/Load line</a:t>
            </a:r>
            <a:r>
              <a:rPr lang="zh-CN" altLang="en-US" dirty="0"/>
              <a:t>：</a:t>
            </a:r>
            <a:r>
              <a:rPr lang="en" altLang="zh-CN" dirty="0"/>
              <a:t>IMU</a:t>
            </a:r>
            <a:r>
              <a:rPr lang="zh-CN" altLang="en-US" dirty="0"/>
              <a:t> 获取 </a:t>
            </a:r>
            <a:r>
              <a:rPr lang="en" altLang="zh-CN" dirty="0"/>
              <a:t>CPU HPM</a:t>
            </a:r>
            <a:r>
              <a:rPr lang="zh-CN" altLang="en-US" dirty="0"/>
              <a:t> 信息计算芯片工作电压，一芯一压；</a:t>
            </a:r>
            <a:endParaRPr lang="en-US" altLang="zh-CN" dirty="0"/>
          </a:p>
          <a:p>
            <a:pPr lvl="1"/>
            <a:r>
              <a:rPr lang="zh-CN" altLang="en-US" dirty="0"/>
              <a:t>板级</a:t>
            </a:r>
            <a:r>
              <a:rPr lang="en" altLang="zh-CN" dirty="0"/>
              <a:t>DVFS</a:t>
            </a:r>
            <a:r>
              <a:rPr lang="zh-CN" altLang="en-US" dirty="0"/>
              <a:t>：</a:t>
            </a:r>
            <a:r>
              <a:rPr lang="en" altLang="zh-CN" dirty="0"/>
              <a:t>IMU</a:t>
            </a:r>
            <a:r>
              <a:rPr lang="zh-CN" altLang="en-US" dirty="0"/>
              <a:t> 根据 </a:t>
            </a:r>
            <a:r>
              <a:rPr lang="en" altLang="zh-CN" dirty="0"/>
              <a:t>CPU</a:t>
            </a:r>
            <a:r>
              <a:rPr lang="zh-CN" altLang="en-US" dirty="0"/>
              <a:t> 实际工作主频，动态调整 </a:t>
            </a:r>
            <a:r>
              <a:rPr lang="en" altLang="zh-CN" dirty="0"/>
              <a:t>CPU</a:t>
            </a:r>
            <a:r>
              <a:rPr lang="zh-CN" altLang="en-US" dirty="0"/>
              <a:t> 电压，实现动态调压；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8A8ED8-8A94-272F-44A5-D5B0DEAC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71" y="3048578"/>
            <a:ext cx="6883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、软硬件协同智能节能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246188"/>
            <a:ext cx="4161472" cy="5108575"/>
          </a:xfrm>
        </p:spPr>
        <p:txBody>
          <a:bodyPr/>
          <a:lstStyle/>
          <a:p>
            <a:endParaRPr lang="en-US" altLang="zh-CN" b="1" dirty="0"/>
          </a:p>
          <a:p>
            <a:r>
              <a:rPr lang="zh-CN" altLang="en-US" b="1" dirty="0"/>
              <a:t>系统节能：</a:t>
            </a:r>
            <a:endParaRPr lang="en-US" altLang="zh-CN" b="1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联合 </a:t>
            </a:r>
            <a:r>
              <a:rPr lang="en" altLang="zh-CN" dirty="0"/>
              <a:t>OS</a:t>
            </a:r>
            <a:r>
              <a:rPr lang="zh-CN" altLang="en-US" dirty="0"/>
              <a:t> 优化调频算法，业务感知优化调度算法；</a:t>
            </a:r>
            <a:endParaRPr lang="en-US" altLang="zh-CN" dirty="0"/>
          </a:p>
          <a:p>
            <a:pPr lvl="1"/>
            <a:r>
              <a:rPr lang="zh-CN" altLang="en-US" dirty="0"/>
              <a:t>系统风扇调速算法优化，</a:t>
            </a:r>
            <a:r>
              <a:rPr lang="en" altLang="zh-CN" dirty="0"/>
              <a:t>MPC</a:t>
            </a:r>
            <a:r>
              <a:rPr lang="zh-CN" altLang="en-US" dirty="0"/>
              <a:t> 取代传统 </a:t>
            </a:r>
            <a:r>
              <a:rPr lang="en" altLang="zh-CN" dirty="0"/>
              <a:t>PID</a:t>
            </a:r>
            <a:r>
              <a:rPr lang="zh-CN" altLang="en-US" dirty="0"/>
              <a:t>； </a:t>
            </a:r>
            <a:endParaRPr lang="en-US" altLang="zh-CN" dirty="0"/>
          </a:p>
          <a:p>
            <a:pPr lvl="1"/>
            <a:r>
              <a:rPr lang="zh-CN" altLang="en-US" dirty="0"/>
              <a:t>软件控制框圈，硬件根据负载调整电压</a:t>
            </a:r>
            <a:r>
              <a:rPr lang="en-US" altLang="zh-CN" dirty="0"/>
              <a:t>&amp;</a:t>
            </a:r>
            <a:r>
              <a:rPr lang="zh-CN" altLang="en-US" dirty="0"/>
              <a:t>主频；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305903-FBAE-555C-065D-C9E0D073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44" y="1101210"/>
            <a:ext cx="5981700" cy="12669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4FCC8A-8D1A-7DA8-E184-E53AC832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421" y="3226336"/>
            <a:ext cx="5615347" cy="26824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5A8AD3-89DD-E23C-85C1-9491C7270A6F}"/>
              </a:ext>
            </a:extLst>
          </p:cNvPr>
          <p:cNvSpPr txBox="1"/>
          <p:nvPr/>
        </p:nvSpPr>
        <p:spPr>
          <a:xfrm>
            <a:off x="6349124" y="2430506"/>
            <a:ext cx="4471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Lexend" pitchFamily="2" charset="0"/>
                <a:ea typeface="+mj-ea"/>
              </a:rPr>
              <a:t>传统方案：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  <a:ea typeface="+mj-ea"/>
              </a:rPr>
              <a:t>固定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  <a:ea typeface="+mj-ea"/>
              </a:rPr>
              <a:t> Vboot 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  <a:ea typeface="+mj-ea"/>
              </a:rPr>
              <a:t>电压供电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B2F073-F0D6-36C8-0BCB-3F98F346F502}"/>
              </a:ext>
            </a:extLst>
          </p:cNvPr>
          <p:cNvSpPr txBox="1"/>
          <p:nvPr/>
        </p:nvSpPr>
        <p:spPr>
          <a:xfrm>
            <a:off x="6349124" y="6042135"/>
            <a:ext cx="4471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Lexend" pitchFamily="2" charset="0"/>
                <a:ea typeface="+mj-ea"/>
              </a:rPr>
              <a:t>优化方案：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  <a:ea typeface="+mj-ea"/>
              </a:rPr>
              <a:t>按工作主频动态调整电压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F309370A-4890-510D-FB39-FA00E29CBA1B}"/>
              </a:ext>
            </a:extLst>
          </p:cNvPr>
          <p:cNvCxnSpPr>
            <a:cxnSpLocks/>
          </p:cNvCxnSpPr>
          <p:nvPr/>
        </p:nvCxnSpPr>
        <p:spPr>
          <a:xfrm>
            <a:off x="5525613" y="2989117"/>
            <a:ext cx="611896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50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大型</a:t>
            </a:r>
            <a:r>
              <a:rPr lang="en-US" altLang="zh-CN" dirty="0"/>
              <a:t>AI DC</a:t>
            </a:r>
            <a:r>
              <a:rPr lang="zh-CN" altLang="en-US" dirty="0"/>
              <a:t> 机房分区示意图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t="9469" r="3436" b="2229"/>
          <a:stretch/>
        </p:blipFill>
        <p:spPr>
          <a:xfrm>
            <a:off x="812326" y="1143674"/>
            <a:ext cx="10352126" cy="51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A74E30-C0CA-B32C-A152-329EE698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曾经奶奶少的 </a:t>
            </a:r>
            <a:r>
              <a:rPr lang="en-US" altLang="zh-CN" dirty="0"/>
              <a:t>ZOMI….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59E8A80-56C9-064D-7CBC-4EF599E496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106" y="1296454"/>
            <a:ext cx="6633022" cy="4968935"/>
          </a:xfrm>
          <a:prstGeom prst="roundRect">
            <a:avLst>
              <a:gd name="adj" fmla="val 569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C682A-3EFB-6429-4AA4-CB4B09558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296454"/>
            <a:ext cx="3722332" cy="4968935"/>
          </a:xfrm>
          <a:prstGeom prst="roundRect">
            <a:avLst>
              <a:gd name="adj" fmla="val 63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FFFC-F6E0-C89B-9AEF-E0784EC92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03">
            <a:off x="6208966" y="4008432"/>
            <a:ext cx="368728" cy="368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6E4560-5959-02B8-397B-A1635E3F41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10193">
            <a:off x="6735500" y="3759669"/>
            <a:ext cx="647305" cy="647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98D46A-27CE-4965-EF90-31F2F9C854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33901">
            <a:off x="7361996" y="4066093"/>
            <a:ext cx="436465" cy="4364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23E1B6-3B8C-257E-217F-168D983AC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28581">
            <a:off x="5832640" y="3683961"/>
            <a:ext cx="531482" cy="5314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2B0518-27A7-508A-388F-658D97A178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989" y="3948797"/>
            <a:ext cx="482605" cy="48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2DE1B6F-4DC2-8C41-FF87-33696F4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164827-7752-4D69-D342-18D907AF2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 dirty="0"/>
              <a:t>太热啦受不了，那么怎么办？</a:t>
            </a: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服务器丢到大山沟里面！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服务器丢到北极上面！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服务器丢到大海里面！</a:t>
            </a:r>
          </a:p>
        </p:txBody>
      </p:sp>
    </p:spTree>
    <p:extLst>
      <p:ext uri="{BB962C8B-B14F-4D97-AF65-F5344CB8AC3E}">
        <p14:creationId xmlns:p14="http://schemas.microsoft.com/office/powerpoint/2010/main" val="172582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5961D-ED0C-148E-1FE7-1CF79D7AC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大功率芯片 </a:t>
            </a:r>
            <a:r>
              <a:rPr lang="en-US" altLang="zh-CN" sz="2400" b="1" dirty="0">
                <a:solidFill>
                  <a:srgbClr val="C00000"/>
                </a:solidFill>
              </a:rPr>
              <a:t>+</a:t>
            </a:r>
            <a:r>
              <a:rPr lang="zh-CN" altLang="en-US" sz="2400" b="1" dirty="0">
                <a:solidFill>
                  <a:srgbClr val="C00000"/>
                </a:solidFill>
              </a:rPr>
              <a:t> 高密机柜，未来散热走向何方？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深挖动态调频</a:t>
            </a:r>
            <a:r>
              <a:rPr lang="en-US" altLang="zh-CN" dirty="0">
                <a:effectLst/>
              </a:rPr>
              <a:t>/</a:t>
            </a:r>
            <a:r>
              <a:rPr lang="zh-CN" altLang="en-US" dirty="0">
                <a:effectLst/>
              </a:rPr>
              <a:t>调压</a:t>
            </a:r>
            <a:r>
              <a:rPr lang="zh-CN" altLang="en-US" dirty="0"/>
              <a:t>、</a:t>
            </a:r>
            <a:r>
              <a:rPr lang="en" altLang="zh-CN" dirty="0">
                <a:effectLst/>
              </a:rPr>
              <a:t>MPC</a:t>
            </a:r>
            <a:r>
              <a:rPr lang="zh-CN" altLang="en-US" dirty="0">
                <a:effectLst/>
              </a:rPr>
              <a:t> 风扇调速及 </a:t>
            </a:r>
            <a:r>
              <a:rPr lang="en" altLang="zh-CN" dirty="0">
                <a:effectLst/>
              </a:rPr>
              <a:t>OS</a:t>
            </a:r>
            <a:r>
              <a:rPr lang="zh-CN" altLang="en-US" dirty="0">
                <a:effectLst/>
              </a:rPr>
              <a:t> 调频算法优化等多路径功耗寻优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>
                <a:effectLst/>
              </a:rPr>
              <a:t>联合业务进行场景化分析（分析业务负载），软硬协调识别关键功耗点；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结合应用精准设计各负载下的调频和调压甜点；</a:t>
            </a:r>
            <a:endParaRPr lang="en-US" altLang="zh-CN" dirty="0">
              <a:effectLst/>
            </a:endParaRPr>
          </a:p>
          <a:p>
            <a:r>
              <a:rPr lang="zh-CN" altLang="en-US" dirty="0"/>
              <a:t>说白了，</a:t>
            </a:r>
            <a:r>
              <a:rPr lang="zh-CN" altLang="en-US" dirty="0">
                <a:solidFill>
                  <a:srgbClr val="C00000"/>
                </a:solidFill>
              </a:rPr>
              <a:t>针对特殊业务进行</a:t>
            </a:r>
            <a:r>
              <a:rPr lang="en-US" altLang="zh-CN" dirty="0">
                <a:solidFill>
                  <a:srgbClr val="C00000"/>
                </a:solidFill>
              </a:rPr>
              <a:t> hardcode</a:t>
            </a:r>
            <a:r>
              <a:rPr lang="zh-CN" altLang="en-US" dirty="0"/>
              <a:t>！！！！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https://www.bilibili.com/video/BV1TUtjepEcd/?spm_id_from=333.337.search-card.all.click&amp;vd_source=26de035c60e6c7f810371fdfd13d14b6</a:t>
            </a:r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9420833-CFE5-5DA4-D288-2F063180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服务器丢到大山沟里面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093091-12E1-51E5-88C7-952BAD42B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蘋果中國（貴安）數據中心是蘋果公司在美國和歐洲之後設立的第三個數據中心</a:t>
            </a:r>
            <a:endParaRPr lang="en-US" altLang="zh-CN" dirty="0"/>
          </a:p>
          <a:p>
            <a:r>
              <a:rPr lang="zh-CN" altLang="en-US" dirty="0"/>
              <a:t>以“算”提“质” 中国移动内蒙古公司加速培育发展以算力为代表的新质生产力</a:t>
            </a:r>
          </a:p>
        </p:txBody>
      </p:sp>
      <p:pic>
        <p:nvPicPr>
          <p:cNvPr id="5122" name="Picture 2" descr="蘋果中國（貴安）數據中心是蘋果公司在美國和歐洲之後設立的第三個數據中心。（許依晨攝）">
            <a:extLst>
              <a:ext uri="{FF2B5EF4-FFF2-40B4-BE49-F238E27FC236}">
                <a16:creationId xmlns:a16="http://schemas.microsoft.com/office/drawing/2014/main" id="{FE442680-1CB6-038D-4F08-A8777F592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2379" y="2634999"/>
            <a:ext cx="5273846" cy="3372511"/>
          </a:xfrm>
          <a:prstGeom prst="roundRect">
            <a:avLst>
              <a:gd name="adj" fmla="val 64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5A7D151-F288-24AC-A5F8-C4D3A993E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8381" y="2632732"/>
            <a:ext cx="5706698" cy="3374778"/>
          </a:xfrm>
          <a:prstGeom prst="roundRect">
            <a:avLst>
              <a:gd name="adj" fmla="val 64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964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0B8090-F2D8-8795-3352-6AF27A5B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服务器丢到雪山上面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440E99-7BD6-CB47-F2CE-1159F2ADF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Take a close look into Google's Finnish data center</a:t>
            </a:r>
          </a:p>
          <a:p>
            <a:endParaRPr lang="zh-CN" altLang="en-US" dirty="0"/>
          </a:p>
        </p:txBody>
      </p:sp>
      <p:pic>
        <p:nvPicPr>
          <p:cNvPr id="1026" name="Picture 2" descr="Gallery of Google Releases Never-Before-Seen Images of Its Data Centers - 7">
            <a:extLst>
              <a:ext uri="{FF2B5EF4-FFF2-40B4-BE49-F238E27FC236}">
                <a16:creationId xmlns:a16="http://schemas.microsoft.com/office/drawing/2014/main" id="{4B08A02E-FEB4-4A97-53E6-0A560021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563" y="2059516"/>
            <a:ext cx="5790943" cy="3861821"/>
          </a:xfrm>
          <a:prstGeom prst="roundRect">
            <a:avLst>
              <a:gd name="adj" fmla="val 6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ake a close look into Google's Finnish data center">
            <a:extLst>
              <a:ext uri="{FF2B5EF4-FFF2-40B4-BE49-F238E27FC236}">
                <a16:creationId xmlns:a16="http://schemas.microsoft.com/office/drawing/2014/main" id="{8C3E8480-485F-059F-E2E2-D82EE1D5F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75" r="15223"/>
          <a:stretch/>
        </p:blipFill>
        <p:spPr bwMode="auto">
          <a:xfrm>
            <a:off x="269637" y="2059516"/>
            <a:ext cx="5619965" cy="3861821"/>
          </a:xfrm>
          <a:prstGeom prst="roundRect">
            <a:avLst>
              <a:gd name="adj" fmla="val 62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1564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4C2A3-ACE3-A162-410D-D1C544AF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服务器丢到大海里面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D7C04C-FE42-7F64-E7A8-5D8A83EEB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Are underwater data centres the future? </a:t>
            </a:r>
          </a:p>
          <a:p>
            <a:endParaRPr lang="zh-CN" altLang="en-US" dirty="0"/>
          </a:p>
        </p:txBody>
      </p:sp>
      <p:pic>
        <p:nvPicPr>
          <p:cNvPr id="2050" name="Picture 2" descr="Microsoft finds underwater datacenters are reliable, practical and use  energy sustainably - Source">
            <a:extLst>
              <a:ext uri="{FF2B5EF4-FFF2-40B4-BE49-F238E27FC236}">
                <a16:creationId xmlns:a16="http://schemas.microsoft.com/office/drawing/2014/main" id="{61B493FC-1D17-E27B-DEF2-70FB9263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26" y="2193740"/>
            <a:ext cx="5555438" cy="370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Are underwater data centres the future? · Titan Recruitment">
            <a:extLst>
              <a:ext uri="{FF2B5EF4-FFF2-40B4-BE49-F238E27FC236}">
                <a16:creationId xmlns:a16="http://schemas.microsoft.com/office/drawing/2014/main" id="{B824CCF1-E1D8-DE0A-6373-D07156B7E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50169" y="2193740"/>
            <a:ext cx="5448548" cy="370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084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572F4E-5451-5EDC-D7B4-0DB87F9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1F620A-B559-1732-2E25-EE8AB76637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至于吗？给服务器散个热，能花几个钱？</a:t>
            </a:r>
          </a:p>
        </p:txBody>
      </p:sp>
    </p:spTree>
    <p:extLst>
      <p:ext uri="{BB962C8B-B14F-4D97-AF65-F5344CB8AC3E}">
        <p14:creationId xmlns:p14="http://schemas.microsoft.com/office/powerpoint/2010/main" val="47975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服务器散热有多烧钱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风冷挑战与设计原则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服务器风冷优化实践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36717</TotalTime>
  <Words>2060</Words>
  <Application>Microsoft Macintosh PowerPoint</Application>
  <PresentationFormat>自定义</PresentationFormat>
  <Paragraphs>179</Paragraphs>
  <Slides>42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</vt:lpstr>
      <vt:lpstr>感受到印度和杭州人们的热情！</vt:lpstr>
      <vt:lpstr>Question</vt:lpstr>
      <vt:lpstr>服务器丢到大山沟里面</vt:lpstr>
      <vt:lpstr>服务器丢到雪山上面</vt:lpstr>
      <vt:lpstr>服务器丢到大海里面</vt:lpstr>
      <vt:lpstr>Question？</vt:lpstr>
      <vt:lpstr>Content</vt:lpstr>
      <vt:lpstr>Content  github.com/Infrasys-AI/AIInfra</vt:lpstr>
      <vt:lpstr>Content</vt:lpstr>
      <vt:lpstr>PowerPoint 演示文稿</vt:lpstr>
      <vt:lpstr>概念解析</vt:lpstr>
      <vt:lpstr>概念解析</vt:lpstr>
      <vt:lpstr>服务器耗电比例</vt:lpstr>
      <vt:lpstr>中美数据中心情况</vt:lpstr>
      <vt:lpstr>中美数据中心情况</vt:lpstr>
      <vt:lpstr>环保少女</vt:lpstr>
      <vt:lpstr>害怕环保少女指责</vt:lpstr>
      <vt:lpstr>服务器丢到大山沟里面</vt:lpstr>
      <vt:lpstr>PowerPoint 演示文稿</vt:lpstr>
      <vt:lpstr>风冷技术优点</vt:lpstr>
      <vt:lpstr>风冷场景挑战</vt:lpstr>
      <vt:lpstr>风冷场景设计原则</vt:lpstr>
      <vt:lpstr>风冷场景设计思路</vt:lpstr>
      <vt:lpstr>PowerPoint 演示文稿</vt:lpstr>
      <vt:lpstr>1、系统级风道优化</vt:lpstr>
      <vt:lpstr>1、系统级风道优化</vt:lpstr>
      <vt:lpstr>2、背板架构优化</vt:lpstr>
      <vt:lpstr>2、背板架构优化</vt:lpstr>
      <vt:lpstr>3、散热组件动态结温控制</vt:lpstr>
      <vt:lpstr>3、散热组件动态结温控制</vt:lpstr>
      <vt:lpstr>4、场景负载分析</vt:lpstr>
      <vt:lpstr>4、场景负载能效管理</vt:lpstr>
      <vt:lpstr>4、软硬件协同智能节能</vt:lpstr>
      <vt:lpstr>4、软硬件协同智能节能</vt:lpstr>
      <vt:lpstr>PowerPoint 演示文稿</vt:lpstr>
      <vt:lpstr>大型AI DC 机房分区示意图</vt:lpstr>
      <vt:lpstr>曾经奶奶少的 ZOMI….</vt:lpstr>
      <vt:lpstr>Question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12341</cp:revision>
  <cp:lastPrinted>2023-09-08T09:14:01Z</cp:lastPrinted>
  <dcterms:created xsi:type="dcterms:W3CDTF">2020-08-28T08:44:19Z</dcterms:created>
  <dcterms:modified xsi:type="dcterms:W3CDTF">2025-08-07T15:07:35Z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